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8" r:id="rId1"/>
  </p:sldMasterIdLst>
  <p:notesMasterIdLst>
    <p:notesMasterId r:id="rId42"/>
  </p:notesMasterIdLst>
  <p:sldIdLst>
    <p:sldId id="290" r:id="rId2"/>
    <p:sldId id="414" r:id="rId3"/>
    <p:sldId id="398" r:id="rId4"/>
    <p:sldId id="409" r:id="rId5"/>
    <p:sldId id="401" r:id="rId6"/>
    <p:sldId id="258" r:id="rId7"/>
    <p:sldId id="416" r:id="rId8"/>
    <p:sldId id="415" r:id="rId9"/>
    <p:sldId id="405" r:id="rId10"/>
    <p:sldId id="400" r:id="rId11"/>
    <p:sldId id="399" r:id="rId12"/>
    <p:sldId id="402" r:id="rId13"/>
    <p:sldId id="406" r:id="rId14"/>
    <p:sldId id="408" r:id="rId15"/>
    <p:sldId id="412" r:id="rId16"/>
    <p:sldId id="413" r:id="rId17"/>
    <p:sldId id="407" r:id="rId18"/>
    <p:sldId id="380" r:id="rId19"/>
    <p:sldId id="381" r:id="rId20"/>
    <p:sldId id="382" r:id="rId21"/>
    <p:sldId id="403" r:id="rId22"/>
    <p:sldId id="397" r:id="rId23"/>
    <p:sldId id="378" r:id="rId24"/>
    <p:sldId id="268" r:id="rId25"/>
    <p:sldId id="279" r:id="rId26"/>
    <p:sldId id="263" r:id="rId27"/>
    <p:sldId id="265" r:id="rId28"/>
    <p:sldId id="266" r:id="rId29"/>
    <p:sldId id="267" r:id="rId30"/>
    <p:sldId id="269" r:id="rId31"/>
    <p:sldId id="282" r:id="rId32"/>
    <p:sldId id="391" r:id="rId33"/>
    <p:sldId id="387" r:id="rId34"/>
    <p:sldId id="390" r:id="rId35"/>
    <p:sldId id="284" r:id="rId36"/>
    <p:sldId id="270" r:id="rId37"/>
    <p:sldId id="264" r:id="rId38"/>
    <p:sldId id="280" r:id="rId39"/>
    <p:sldId id="386" r:id="rId40"/>
    <p:sldId id="389" r:id="rId41"/>
  </p:sldIdLst>
  <p:sldSz cx="12192000" cy="6858000"/>
  <p:notesSz cx="6997700" cy="9194800"/>
  <p:embeddedFontLst>
    <p:embeddedFont>
      <p:font typeface="FreightMicro Pro Book" panose="02000603020000020004" pitchFamily="2" charset="0"/>
      <p:regular r:id="rId43"/>
      <p:italic r:id="rId44"/>
    </p:embeddedFont>
    <p:embeddedFont>
      <p:font typeface="FreightMicro Pro Light" panose="02000603030000020004" pitchFamily="2" charset="0"/>
      <p:regular r:id="rId45"/>
      <p:italic r:id="rId46"/>
    </p:embeddedFont>
    <p:embeddedFont>
      <p:font typeface="FreightMicro Pro Medium" panose="02000603020000020004" pitchFamily="2" charset="0"/>
      <p:regular r:id="rId47"/>
      <p:italic r:id="rId48"/>
    </p:embeddedFont>
    <p:embeddedFont>
      <p:font typeface="FreightText Pro Book" panose="02000603060000020004" pitchFamily="2" charset="0"/>
      <p:regular r:id="rId49"/>
      <p:italic r:id="rId50"/>
    </p:embeddedFont>
    <p:embeddedFont>
      <p:font typeface="Open Sans ExtraBold" pitchFamily="2" charset="0"/>
      <p:bold r:id="rId51"/>
      <p:italic r:id="rId52"/>
      <p:boldItalic r:id="rId53"/>
    </p:embeddedFont>
    <p:embeddedFont>
      <p:font typeface="Open Sans Light" pitchFamily="2" charset="0"/>
      <p:regular r:id="rId54"/>
      <p:italic r:id="rId55"/>
    </p:embeddedFont>
    <p:embeddedFont>
      <p:font typeface="Source Code Pro" panose="020B0309030403020204" pitchFamily="34" charset="0"/>
      <p:regular r:id="rId56"/>
      <p:bold r:id="rId57"/>
      <p:italic r:id="rId58"/>
      <p:boldItalic r:id="rId59"/>
    </p:embeddedFont>
    <p:embeddedFont>
      <p:font typeface="Source Code Pro Medium" panose="020B0309030403020204" pitchFamily="34" charset="0"/>
      <p:regular r:id="rId60"/>
      <p:italic r:id="rId61"/>
    </p:embeddedFont>
    <p:embeddedFont>
      <p:font typeface="SourceCodePro-Light" panose="020B0309030403020204" pitchFamily="34" charset="0"/>
      <p:regular r:id="rId62"/>
    </p:embeddedFont>
    <p:embeddedFont>
      <p:font typeface="Wingdings 2" pitchFamily="2" charset="2"/>
      <p:regular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2"/>
    <p:restoredTop sz="94694"/>
  </p:normalViewPr>
  <p:slideViewPr>
    <p:cSldViewPr snapToGrid="0">
      <p:cViewPr varScale="1">
        <p:scale>
          <a:sx n="121" d="100"/>
          <a:sy n="121" d="100"/>
        </p:scale>
        <p:origin x="104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ightText Pro Book" panose="02000603060000020004" pitchFamily="2" charset="0"/>
                <a:ea typeface="FreightText Pro Book" panose="02000603060000020004" pitchFamily="2" charset="0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ightText Pro Book" panose="02000603060000020004" pitchFamily="2" charset="0"/>
                <a:ea typeface="FreightText Pro Book" panose="02000603060000020004" pitchFamily="2" charset="0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ightText Pro Book" panose="02000603060000020004" pitchFamily="2" charset="0"/>
                <a:ea typeface="FreightText Pro Book" panose="02000603060000020004" pitchFamily="2" charset="0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>
            <a:lvl1pPr>
              <a:defRPr b="0" i="0">
                <a:latin typeface="FreightText Pro Book" panose="02000603060000020004" pitchFamily="2" charset="0"/>
              </a:defRPr>
            </a:lvl1pPr>
          </a:lstStyle>
          <a:p>
            <a:pPr algn="r"/>
            <a:fld id="{00000000-1234-1234-1234-123412341234}" type="slidenum">
              <a:rPr lang="en-US" sz="900" smtClean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pPr algn="r"/>
              <a:t>‹#›</a:t>
            </a:fld>
            <a:endParaRPr lang="en-US" sz="9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FreightSans Pro Light" panose="02000606030000020004" pitchFamily="2" charset="0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FreightSans Pro Light" panose="02000606030000020004" pitchFamily="2" charset="0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FreightSans Pro Light" panose="02000606030000020004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FreightSans Pro Light" panose="02000606030000020004" pitchFamily="2" charset="0"/>
        <a:ea typeface="FreightSans Pro Light" panose="02000606030000020004" pitchFamily="2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FreightText Pro Book" panose="02000603060000020004" pitchFamily="2" charset="0"/>
              </a:rPr>
              <a:pPr/>
              <a:t>1</a:t>
            </a:fld>
            <a:endParaRPr lang="en-US" sz="900" dirty="0">
              <a:latin typeface="FreightText Pro Book" panose="02000603060000020004" pitchFamily="2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Light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563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Light" panose="02000606030000020004" pitchFamily="2" charset="0"/>
            </a:endParaRPr>
          </a:p>
        </p:txBody>
      </p:sp>
      <p:sp>
        <p:nvSpPr>
          <p:cNvPr id="225" name="Google Shape;2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9701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Light" panose="02000606030000020004" pitchFamily="2" charset="0"/>
            </a:endParaRPr>
          </a:p>
        </p:txBody>
      </p:sp>
      <p:sp>
        <p:nvSpPr>
          <p:cNvPr id="243" name="Google Shape;2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1377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Light" panose="02000606030000020004" pitchFamily="2" charset="0"/>
            </a:endParaRPr>
          </a:p>
        </p:txBody>
      </p:sp>
      <p:sp>
        <p:nvSpPr>
          <p:cNvPr id="384" name="Google Shape;38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63747" y="8733466"/>
            <a:ext cx="3032336" cy="45974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521" tIns="46261" rIns="92521" bIns="46261"/>
          <a:lstStyle>
            <a:lvl1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380186" indent="-37917580"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2605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25211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87816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50421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1170D10-332C-134B-84B1-B22FF09061DC}" type="slidenum">
              <a:rPr lang="en-US" sz="1200" b="0">
                <a:latin typeface="FreightText Pro Book" panose="02000603060000020004" pitchFamily="2" charset="0"/>
              </a:rPr>
              <a:pPr/>
              <a:t>32</a:t>
            </a:fld>
            <a:endParaRPr lang="en-US" sz="1200" b="0" dirty="0">
              <a:latin typeface="FreightText Pro Book" panose="02000603060000020004" pitchFamily="2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Text Pro Book" panose="020006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309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Light" panose="02000606030000020004" pitchFamily="2" charset="0"/>
            </a:endParaRPr>
          </a:p>
        </p:txBody>
      </p:sp>
      <p:sp>
        <p:nvSpPr>
          <p:cNvPr id="403" name="Google Shape;40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8094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Light" panose="02000606030000020004" pitchFamily="2" charset="0"/>
            </a:endParaRPr>
          </a:p>
        </p:txBody>
      </p:sp>
      <p:sp>
        <p:nvSpPr>
          <p:cNvPr id="255" name="Google Shape;25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2280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Light" panose="02000606030000020004" pitchFamily="2" charset="0"/>
            </a:endParaRPr>
          </a:p>
        </p:txBody>
      </p:sp>
      <p:sp>
        <p:nvSpPr>
          <p:cNvPr id="184" name="Google Shape;1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Light" panose="02000606030000020004" pitchFamily="2" charset="0"/>
            </a:endParaRPr>
          </a:p>
        </p:txBody>
      </p:sp>
      <p:sp>
        <p:nvSpPr>
          <p:cNvPr id="362" name="Google Shape;36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Light" panose="02000606030000020004" pitchFamily="2" charset="0"/>
            </a:endParaRPr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437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FreightText Pro Book" panose="02000603060000020004" pitchFamily="2" charset="0"/>
              </a:rPr>
              <a:pPr/>
              <a:t>3</a:t>
            </a:fld>
            <a:endParaRPr lang="en-US" sz="900" dirty="0">
              <a:latin typeface="FreightText Pro Book" panose="02000603060000020004" pitchFamily="2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Light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7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Light" panose="02000606030000020004" pitchFamily="2" charset="0"/>
            </a:endParaRPr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FreightText Pro Book" panose="02000603060000020004" pitchFamily="2" charset="0"/>
              </a:rPr>
              <a:pPr/>
              <a:t>11</a:t>
            </a:fld>
            <a:endParaRPr lang="en-US" sz="900" dirty="0">
              <a:latin typeface="FreightText Pro Book" panose="02000603060000020004" pitchFamily="2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Light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402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Light" panose="02000606030000020004" pitchFamily="2" charset="0"/>
            </a:endParaRPr>
          </a:p>
        </p:txBody>
      </p:sp>
      <p:sp>
        <p:nvSpPr>
          <p:cNvPr id="234" name="Google Shape;23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1250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Light" panose="02000606030000020004" pitchFamily="2" charset="0"/>
            </a:endParaRPr>
          </a:p>
        </p:txBody>
      </p:sp>
      <p:sp>
        <p:nvSpPr>
          <p:cNvPr id="348" name="Google Shape;34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Light" panose="02000606030000020004" pitchFamily="2" charset="0"/>
            </a:endParaRPr>
          </a:p>
        </p:txBody>
      </p:sp>
      <p:sp>
        <p:nvSpPr>
          <p:cNvPr id="162" name="Google Shape;1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Light" panose="02000606030000020004" pitchFamily="2" charset="0"/>
            </a:endParaRPr>
          </a:p>
        </p:txBody>
      </p:sp>
      <p:sp>
        <p:nvSpPr>
          <p:cNvPr id="194" name="Google Shape;1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Light" panose="02000606030000020004" pitchFamily="2" charset="0"/>
            </a:endParaRPr>
          </a:p>
        </p:txBody>
      </p:sp>
      <p:sp>
        <p:nvSpPr>
          <p:cNvPr id="215" name="Google Shape;2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0784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574F4-9EA5-E09D-AA0C-48EE3C324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>
            <a:lvl1pPr>
              <a:defRPr b="0" i="0">
                <a:latin typeface="FreightMicro Pro Medium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521787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CF39-8489-B440-287B-604AF733C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500285"/>
            <a:ext cx="4348655" cy="273049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09330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ECA42F45-1436-E397-BC1C-20EF043E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483351"/>
            <a:ext cx="4348655" cy="365125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626674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5900"/>
            <a:ext cx="102616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5359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0668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7719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B8C7DD-E937-7C7A-0125-F53589ECA2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313426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0800" y="1143007"/>
            <a:ext cx="9855200" cy="3584575"/>
          </a:xfrm>
        </p:spPr>
        <p:txBody>
          <a:bodyPr/>
          <a:lstStyle>
            <a:lvl1pPr marL="0" indent="0">
              <a:buNone/>
              <a:defRPr sz="1351"/>
            </a:lvl1pPr>
            <a:lvl2pPr marL="192877" indent="0">
              <a:buNone/>
              <a:defRPr sz="1181"/>
            </a:lvl2pPr>
            <a:lvl3pPr marL="385753" indent="0">
              <a:buNone/>
              <a:defRPr sz="1013"/>
            </a:lvl3pPr>
            <a:lvl4pPr marL="578630" indent="0">
              <a:buNone/>
              <a:defRPr sz="844"/>
            </a:lvl4pPr>
            <a:lvl5pPr marL="771506" indent="0">
              <a:buNone/>
              <a:defRPr sz="844"/>
            </a:lvl5pPr>
            <a:lvl6pPr marL="964383" indent="0">
              <a:buNone/>
              <a:defRPr sz="844"/>
            </a:lvl6pPr>
            <a:lvl7pPr marL="1157259" indent="0">
              <a:buNone/>
              <a:defRPr sz="844"/>
            </a:lvl7pPr>
            <a:lvl8pPr marL="1350136" indent="0">
              <a:buNone/>
              <a:defRPr sz="844"/>
            </a:lvl8pPr>
            <a:lvl9pPr marL="1543012" indent="0">
              <a:buNone/>
              <a:defRPr sz="844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591"/>
            </a:lvl1pPr>
            <a:lvl2pPr marL="192877" indent="0">
              <a:buNone/>
              <a:defRPr sz="507"/>
            </a:lvl2pPr>
            <a:lvl3pPr marL="385753" indent="0">
              <a:buNone/>
              <a:defRPr sz="421"/>
            </a:lvl3pPr>
            <a:lvl4pPr marL="578630" indent="0">
              <a:buNone/>
              <a:defRPr sz="380"/>
            </a:lvl4pPr>
            <a:lvl5pPr marL="771506" indent="0">
              <a:buNone/>
              <a:defRPr sz="380"/>
            </a:lvl5pPr>
            <a:lvl6pPr marL="964383" indent="0">
              <a:buNone/>
              <a:defRPr sz="380"/>
            </a:lvl6pPr>
            <a:lvl7pPr marL="1157259" indent="0">
              <a:buNone/>
              <a:defRPr sz="380"/>
            </a:lvl7pPr>
            <a:lvl8pPr marL="1350136" indent="0">
              <a:buNone/>
              <a:defRPr sz="380"/>
            </a:lvl8pPr>
            <a:lvl9pPr marL="1543012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BDE8-F90A-0148-46CF-5751E5EEB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347761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549299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260960" cy="736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/>
              </a:defRPr>
            </a:lvl1pPr>
          </a:lstStyle>
          <a:p>
            <a:r>
              <a:rPr lang="en-US" sz="788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lang="en-US" sz="788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914400" y="1066680"/>
            <a:ext cx="10159680" cy="5257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/>
              </a:defRPr>
            </a:lvl1pPr>
          </a:lstStyle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subtitle style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52491-A029-4B13-92F1-12DB3B77C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581680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6652630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763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87630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973555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236485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514775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983828" y="2153805"/>
            <a:ext cx="8458200" cy="1470025"/>
          </a:xfrm>
          <a:noFill/>
        </p:spPr>
        <p:txBody>
          <a:bodyPr lIns="457200" rIns="457200">
            <a:normAutofit/>
          </a:bodyPr>
          <a:lstStyle>
            <a:lvl1pPr algn="ctr">
              <a:defRPr sz="3733" b="0" i="0" baseline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566131" y="3908993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 sz="3200" b="0" i="0">
                <a:solidFill>
                  <a:schemeClr val="bg1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6131" y="382588"/>
            <a:ext cx="1123246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accent1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9628" y="5211824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6AA5D1F-1908-7A27-D303-E30059621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7CECC5-A838-52DB-E938-F5E8244AB8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2603553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69603" y="228600"/>
            <a:ext cx="833439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819400" y="2130432"/>
            <a:ext cx="8458200" cy="1470025"/>
          </a:xfrm>
        </p:spPr>
        <p:txBody>
          <a:bodyPr/>
          <a:lstStyle>
            <a:lvl1pPr algn="ctr">
              <a:defRPr sz="3200" b="0" i="0" baseline="0">
                <a:latin typeface="FreightMicro Pro Book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276600" y="3886200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9195" y="382588"/>
            <a:ext cx="8305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3200" b="0" i="0" kern="0" baseline="0" dirty="0"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4DF4B-2D56-AB45-B234-4F37FEC419CC}"/>
              </a:ext>
            </a:extLst>
          </p:cNvPr>
          <p:cNvSpPr txBox="1"/>
          <p:nvPr userDrawn="1"/>
        </p:nvSpPr>
        <p:spPr>
          <a:xfrm>
            <a:off x="109100" y="2384625"/>
            <a:ext cx="2133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UC Berkeley EECS</a:t>
            </a:r>
            <a:b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Lecturer</a:t>
            </a:r>
          </a:p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Michael Ball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D1E19B-E1FA-114F-B2A6-C6DE982CA3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457205" y="152406"/>
            <a:ext cx="1437391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E54B2176-5634-6845-968B-F5816C0360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46258" y="6381750"/>
            <a:ext cx="6171679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200" b="0" i="0" baseline="0" dirty="0">
                <a:latin typeface="FreightMicro Pro Light" panose="02000603030000020004" pitchFamily="2" charset="0"/>
              </a:rPr>
              <a:t>UC Berkeley | Computer Science 88 | Michael Ball | http://cs88.org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EF65B-5B14-C7E1-E1F9-88E88BF9E207}"/>
              </a:ext>
            </a:extLst>
          </p:cNvPr>
          <p:cNvSpPr txBox="1"/>
          <p:nvPr userDrawn="1"/>
        </p:nvSpPr>
        <p:spPr>
          <a:xfrm>
            <a:off x="1055914" y="-52251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8345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9182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407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ay Title">
    <p:bg>
      <p:bgPr>
        <a:solidFill>
          <a:srgbClr val="465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900" y="2170186"/>
            <a:ext cx="8458200" cy="1470025"/>
          </a:xfrm>
          <a:noFill/>
        </p:spPr>
        <p:txBody>
          <a:bodyPr lIns="457200" rIns="457200" anchor="ctr" anchorCtr="1">
            <a:normAutofit/>
          </a:bodyPr>
          <a:lstStyle>
            <a:lvl1pPr algn="ctr">
              <a:defRPr sz="3733" b="0" i="0" baseline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70684"/>
            <a:ext cx="7543800" cy="990600"/>
          </a:xfrm>
        </p:spPr>
        <p:txBody>
          <a:bodyPr lIns="91440" anchor="ctr" anchorCtr="1"/>
          <a:lstStyle>
            <a:lvl1pPr marL="0" indent="0" algn="ctr">
              <a:buFontTx/>
              <a:buNone/>
              <a:defRPr sz="3000" b="0" i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14329"/>
            <a:ext cx="1120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bg2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36D33-9916-57D9-FB99-897ADE09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700" y="5238751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5867EE33-0531-3B3B-5F3F-4915997C35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44A1AF6-78D2-1F19-3AD4-A4646F288B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948AF43-1942-A3AB-74BE-E6775AAA7D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669AB84-0488-46A9-C63A-5BAB96784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B558-3D21-33F1-35A1-FE48DF43E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773718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432018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066800"/>
            <a:ext cx="11277600" cy="52578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504197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s +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9728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10972800" cy="25146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948377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+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733800"/>
            <a:ext cx="11430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049866"/>
            <a:ext cx="11430000" cy="2607733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643469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21C7C-9A16-3A4F-22C4-4A125632B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071038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795847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1121833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50B5-DD0F-D4BD-B315-A76A491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457951"/>
            <a:ext cx="4348655" cy="256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Book" panose="02000603020000020004" pitchFamily="2" charset="0"/>
                <a:ea typeface="FreightMicro Pro Book" panose="02000603020000020004" pitchFamily="2" charset="0"/>
                <a:cs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336786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baseline="0">
          <a:solidFill>
            <a:schemeClr val="bg1"/>
          </a:solidFill>
          <a:latin typeface="FreightMicro Pro Book" panose="02000603020000020004" pitchFamily="2" charset="0"/>
          <a:ea typeface="ＭＳ Ｐゴシック" charset="-128"/>
          <a:cs typeface="FreightMicro Pro Book" panose="0200060302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1928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6pPr>
      <a:lvl7pPr marL="3857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7pPr>
      <a:lvl8pPr marL="5786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8pPr>
      <a:lvl9pPr marL="77150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9pPr>
    </p:titleStyle>
    <p:bodyStyle>
      <a:lvl1pPr marL="13716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27432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41148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2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54864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0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68580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1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103671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6pPr>
      <a:lvl7pPr marL="1229588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7pPr>
      <a:lvl8pPr marL="1422464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8pPr>
      <a:lvl9pPr marL="161534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7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5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3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0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8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59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3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12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czechtheworld.com/best-palindromes/#palindrome-words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CiFaUJ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nap.berkeley.edu/collection?username=nathalierun&amp;collection=Vee&amp;page_number=2" TargetMode="External"/><Relationship Id="rId2" Type="http://schemas.openxmlformats.org/officeDocument/2006/relationships/hyperlink" Target="https://snap.berkeley.edu/collection?username=nathalierun&amp;collection=Fractal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nap.berkeley.edu/collection?username=snapcloud&amp;collection=Fractals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91;p20">
            <a:extLst>
              <a:ext uri="{FF2B5EF4-FFF2-40B4-BE49-F238E27FC236}">
                <a16:creationId xmlns:a16="http://schemas.microsoft.com/office/drawing/2014/main" id="{310CCEEC-311D-B24A-B5C9-403D83905B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8800" y="2521326"/>
            <a:ext cx="3454400" cy="34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9C4645F-8F8D-454B-AEFF-CA82AA9B3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6819" y="1494524"/>
            <a:ext cx="2738362" cy="833487"/>
          </a:xfrm>
        </p:spPr>
        <p:txBody>
          <a:bodyPr>
            <a:normAutofit fontScale="90000"/>
          </a:bodyPr>
          <a:lstStyle/>
          <a:p>
            <a:r>
              <a:rPr lang="en-US" dirty="0"/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420569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63823-DABC-634F-A56C-D9978D47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Recursive Process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CE8EB-31E1-9D46-BFD5-92B915180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066800"/>
            <a:ext cx="10310091" cy="5257800"/>
          </a:xfrm>
        </p:spPr>
        <p:txBody>
          <a:bodyPr/>
          <a:lstStyle/>
          <a:p>
            <a:pPr marL="81910" lvl="0" indent="0">
              <a:lnSpc>
                <a:spcPct val="100000"/>
              </a:lnSpc>
              <a:spcBef>
                <a:spcPts val="840"/>
              </a:spcBef>
              <a:buClr>
                <a:schemeClr val="tx2"/>
              </a:buClr>
              <a:buSzPct val="95000"/>
              <a:buNone/>
              <a:defRPr/>
            </a:pPr>
            <a:r>
              <a:rPr lang="en-US" sz="3600" kern="12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Recursive solutions involve two major parts:</a:t>
            </a:r>
          </a:p>
          <a:p>
            <a:pPr marL="887686" lvl="1" indent="-342883">
              <a:lnSpc>
                <a:spcPct val="100000"/>
              </a:lnSpc>
              <a:spcBef>
                <a:spcPct val="20000"/>
              </a:spcBef>
              <a:buFont typeface="Wingdings" pitchFamily="-65" charset="2"/>
              <a:buChar char=""/>
              <a:defRPr/>
            </a:pPr>
            <a:r>
              <a:rPr lang="en-US" sz="3200" b="1" kern="1200" dirty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Base case(s), </a:t>
            </a:r>
            <a:r>
              <a:rPr lang="en-US" sz="3200" kern="12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 problem is simple enough to be solved directly</a:t>
            </a:r>
          </a:p>
          <a:p>
            <a:pPr marL="887686" lvl="1" indent="-342883">
              <a:lnSpc>
                <a:spcPct val="100000"/>
              </a:lnSpc>
              <a:spcBef>
                <a:spcPct val="20000"/>
              </a:spcBef>
              <a:buFont typeface="Wingdings" pitchFamily="-65" charset="2"/>
              <a:buChar char=""/>
              <a:defRPr/>
            </a:pPr>
            <a:r>
              <a:rPr lang="en-US" sz="3200" b="1" kern="1200" dirty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Recursive case(s). </a:t>
            </a:r>
            <a:r>
              <a:rPr lang="en-US" sz="3200" kern="12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 recursive case has three components:</a:t>
            </a:r>
          </a:p>
          <a:p>
            <a:pPr marL="1194376" lvl="2" indent="-274307">
              <a:lnSpc>
                <a:spcPct val="100000"/>
              </a:lnSpc>
              <a:spcBef>
                <a:spcPct val="20000"/>
              </a:spcBef>
              <a:buSzTx/>
              <a:buFont typeface="Wingdings 2" pitchFamily="-65" charset="2"/>
              <a:buChar char=""/>
              <a:defRPr/>
            </a:pPr>
            <a:r>
              <a:rPr lang="en-US" sz="2800" b="1" kern="1200" dirty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Divide</a:t>
            </a:r>
            <a:r>
              <a:rPr lang="en-US" sz="2800" kern="1200" dirty="0">
                <a:solidFill>
                  <a:schemeClr val="tx2">
                    <a:lumMod val="9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2800" kern="12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 problem into one or more simpler or smaller parts</a:t>
            </a:r>
            <a:endParaRPr lang="en-US" sz="2800" kern="1200" dirty="0">
              <a:solidFill>
                <a:schemeClr val="tx2">
                  <a:lumMod val="90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1194376" lvl="2" indent="-274307">
              <a:lnSpc>
                <a:spcPct val="100000"/>
              </a:lnSpc>
              <a:spcBef>
                <a:spcPct val="20000"/>
              </a:spcBef>
              <a:buSzTx/>
              <a:buFont typeface="Wingdings 2" pitchFamily="-65" charset="2"/>
              <a:buChar char=""/>
              <a:defRPr/>
            </a:pPr>
            <a:r>
              <a:rPr lang="en-US" sz="2800" b="1" kern="1200" dirty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Invoke</a:t>
            </a:r>
            <a:r>
              <a:rPr lang="en-US" sz="2800" kern="1200" dirty="0">
                <a:solidFill>
                  <a:schemeClr val="tx2">
                    <a:lumMod val="9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2800" kern="12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 function (recursively) on each part, and</a:t>
            </a:r>
            <a:endParaRPr lang="en-US" sz="2800" kern="1200" dirty="0">
              <a:solidFill>
                <a:schemeClr val="tx2">
                  <a:lumMod val="90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1194376" lvl="2" indent="-274307">
              <a:lnSpc>
                <a:spcPct val="100000"/>
              </a:lnSpc>
              <a:spcBef>
                <a:spcPct val="20000"/>
              </a:spcBef>
              <a:buSzTx/>
              <a:buFont typeface="Wingdings 2" pitchFamily="-65" charset="2"/>
              <a:buChar char=""/>
              <a:defRPr/>
            </a:pPr>
            <a:r>
              <a:rPr lang="en-US" sz="2800" b="1" kern="1200" dirty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Combine</a:t>
            </a:r>
            <a:r>
              <a:rPr lang="en-US" sz="2800" kern="1200" dirty="0">
                <a:solidFill>
                  <a:schemeClr val="tx2">
                    <a:lumMod val="9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2800" kern="12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 solutions of the parts into a solution for the problem.</a:t>
            </a:r>
          </a:p>
        </p:txBody>
      </p:sp>
    </p:spTree>
    <p:extLst>
      <p:ext uri="{BB962C8B-B14F-4D97-AF65-F5344CB8AC3E}">
        <p14:creationId xmlns:p14="http://schemas.microsoft.com/office/powerpoint/2010/main" val="4049412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91;p20">
            <a:extLst>
              <a:ext uri="{FF2B5EF4-FFF2-40B4-BE49-F238E27FC236}">
                <a16:creationId xmlns:a16="http://schemas.microsoft.com/office/drawing/2014/main" id="{310CCEEC-311D-B24A-B5C9-403D83905B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8800" y="2521326"/>
            <a:ext cx="3454400" cy="34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9C4645F-8F8D-454B-AEFF-CA82AA9B3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4005" y="1527518"/>
            <a:ext cx="3092868" cy="833487"/>
          </a:xfrm>
        </p:spPr>
        <p:txBody>
          <a:bodyPr>
            <a:normAutofit/>
          </a:bodyPr>
          <a:lstStyle/>
          <a:p>
            <a:r>
              <a:rPr lang="en-US" dirty="0"/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383568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26C1-9DBA-AA46-A7E3-7AC273A8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466E5-0DAE-3C4E-A582-322CFD0FE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Recursion and Iteration to each other</a:t>
            </a:r>
          </a:p>
          <a:p>
            <a:pPr lvl="1"/>
            <a:r>
              <a:rPr lang="en-US" dirty="0"/>
              <a:t>Translate some simple functions from one method to another</a:t>
            </a:r>
          </a:p>
          <a:p>
            <a:r>
              <a:rPr lang="en-US" dirty="0"/>
              <a:t>Write a recursive function</a:t>
            </a:r>
          </a:p>
          <a:p>
            <a:pPr lvl="1"/>
            <a:r>
              <a:rPr lang="en-US" dirty="0"/>
              <a:t>Understand the base case and a recursive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4902B-CA8B-324E-9E47-E421999D8E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520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2DEA-CB33-3340-AFB1-ABD2334A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Palindromes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F5797-9DC3-2842-81E2-1E93D9F5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65200"/>
            <a:ext cx="11125200" cy="5257800"/>
          </a:xfrm>
        </p:spPr>
        <p:txBody>
          <a:bodyPr/>
          <a:lstStyle/>
          <a:p>
            <a:r>
              <a:rPr lang="en-US" dirty="0"/>
              <a:t>Palindromes are the same word forwards and backwards.</a:t>
            </a:r>
          </a:p>
          <a:p>
            <a:r>
              <a:rPr lang="en-US" dirty="0"/>
              <a:t>Python has some tricks, but how could we build this?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Source Code Pro" panose="020B0509030403020204" pitchFamily="49" charset="77"/>
              </a:rPr>
              <a:t>palindrome = lambda w: w == w[::-1]</a:t>
            </a:r>
          </a:p>
          <a:p>
            <a:pPr lvl="1"/>
            <a:r>
              <a:rPr lang="en-US" dirty="0">
                <a:latin typeface="Source Code Pro" panose="020B0509030403020204" pitchFamily="49" charset="77"/>
              </a:rPr>
              <a:t>[::-1] </a:t>
            </a:r>
            <a:r>
              <a:rPr lang="en-US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is a slicing shortcut </a:t>
            </a:r>
            <a:r>
              <a:rPr lang="en-US" dirty="0">
                <a:latin typeface="Source Code Pro" panose="020B0509030403020204" pitchFamily="49" charset="77"/>
                <a:ea typeface="Open Sans Light" panose="020B0606030504020204" pitchFamily="34" charset="0"/>
                <a:cs typeface="Open Sans Light" panose="020B0606030504020204" pitchFamily="34" charset="0"/>
              </a:rPr>
              <a:t>[0:len(w):-1]</a:t>
            </a:r>
            <a:r>
              <a:rPr lang="en-US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to reverse items.</a:t>
            </a:r>
          </a:p>
          <a:p>
            <a:r>
              <a:rPr lang="en-US" dirty="0"/>
              <a:t>Let's write Reverse: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77"/>
            </a:endParaRPr>
          </a:p>
          <a:p>
            <a:pPr marL="0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def reverse(s):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result = ''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for letter in s: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result = letter + result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return result</a:t>
            </a:r>
          </a:p>
          <a:p>
            <a:pPr marL="0" indent="0">
              <a:buNone/>
            </a:pPr>
            <a:endParaRPr lang="en-US" sz="2400" dirty="0">
              <a:latin typeface="Source Code Pro" panose="020B0509030403020204" pitchFamily="49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6170E9-683E-944B-8C0D-D9F9D31F638A}"/>
              </a:ext>
            </a:extLst>
          </p:cNvPr>
          <p:cNvSpPr txBox="1"/>
          <p:nvPr/>
        </p:nvSpPr>
        <p:spPr>
          <a:xfrm>
            <a:off x="6677882" y="3081528"/>
            <a:ext cx="54196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</a:rPr>
              <a:t>def </a:t>
            </a:r>
            <a:r>
              <a:rPr lang="en-US" sz="1400" dirty="0" err="1">
                <a:latin typeface="Source Code Pro" panose="020B0509030403020204" pitchFamily="49" charset="77"/>
              </a:rPr>
              <a:t>reverse_while</a:t>
            </a:r>
            <a:r>
              <a:rPr lang="en-US" sz="1400" dirty="0">
                <a:latin typeface="Source Code Pro" panose="020B0509030403020204" pitchFamily="49" charset="77"/>
              </a:rPr>
              <a:t>(s):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</a:rPr>
              <a:t>    """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</a:rPr>
              <a:t>    &gt;&gt;&gt; </a:t>
            </a:r>
            <a:r>
              <a:rPr lang="en-US" sz="1400" dirty="0" err="1">
                <a:latin typeface="Source Code Pro" panose="020B0509030403020204" pitchFamily="49" charset="77"/>
              </a:rPr>
              <a:t>reverse_while</a:t>
            </a:r>
            <a:r>
              <a:rPr lang="en-US" sz="1400" dirty="0">
                <a:latin typeface="Source Code Pro" panose="020B0509030403020204" pitchFamily="49" charset="77"/>
              </a:rPr>
              <a:t>('hello')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</a:rPr>
              <a:t>    '</a:t>
            </a:r>
            <a:r>
              <a:rPr lang="en-US" sz="1400" dirty="0" err="1">
                <a:latin typeface="Source Code Pro" panose="020B0509030403020204" pitchFamily="49" charset="77"/>
              </a:rPr>
              <a:t>olleh</a:t>
            </a:r>
            <a:r>
              <a:rPr lang="en-US" sz="1400" dirty="0">
                <a:latin typeface="Source Code Pro" panose="020B0509030403020204" pitchFamily="49" charset="77"/>
              </a:rPr>
              <a:t>'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</a:rPr>
              <a:t>    """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</a:rPr>
              <a:t>    result = ''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</a:rPr>
              <a:t>    while s: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</a:rPr>
              <a:t>        first = s[0]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</a:rPr>
              <a:t>        s = s[1:] # remove the first letter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</a:rPr>
              <a:t>        result = first + result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</a:rPr>
              <a:t>    return result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628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1CC07-ED6D-5843-94EB-DABD04328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Palindromes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E8254-1C00-1143-BD45-2C313CD7F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C88C</a:t>
            </a:r>
          </a:p>
          <a:p>
            <a:r>
              <a:rPr lang="en-US" sz="3000" dirty="0"/>
              <a:t>racecar</a:t>
            </a:r>
          </a:p>
          <a:p>
            <a:r>
              <a:rPr lang="en-US" sz="3000" dirty="0"/>
              <a:t>LOL</a:t>
            </a:r>
          </a:p>
          <a:p>
            <a:r>
              <a:rPr lang="en-US" sz="3000" dirty="0"/>
              <a:t>radar</a:t>
            </a:r>
          </a:p>
          <a:p>
            <a:r>
              <a:rPr lang="en-US" sz="3000" dirty="0"/>
              <a:t>a man a plan a canal panama</a:t>
            </a:r>
          </a:p>
          <a:p>
            <a:r>
              <a:rPr lang="en-US" sz="3000" dirty="0" err="1"/>
              <a:t>aibohphobia</a:t>
            </a:r>
            <a:r>
              <a:rPr lang="en-US" sz="3000" dirty="0"/>
              <a:t> 😈</a:t>
            </a:r>
          </a:p>
          <a:p>
            <a:pPr lvl="1"/>
            <a:r>
              <a:rPr lang="en-US" sz="3000" dirty="0"/>
              <a:t> The fear of palindromes.</a:t>
            </a:r>
          </a:p>
          <a:p>
            <a:r>
              <a:rPr lang="en-US" sz="3300" dirty="0">
                <a:hlinkClick r:id="rId2"/>
              </a:rPr>
              <a:t>https://czechtheworld.com/best-palindromes/#palindrome-words</a:t>
            </a:r>
            <a:r>
              <a:rPr lang="en-US" sz="33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4A9F0-5881-C648-BAB1-9C8848C742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84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A54DC-AC81-E527-1FD7-20571F0A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Reverse Recursively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AB191-9FAB-C404-4378-E8FA489CD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</a:rPr>
              <a:t>def reverse(s):</a:t>
            </a:r>
          </a:p>
          <a:p>
            <a:pPr marL="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</a:rPr>
              <a:t>	if not s:</a:t>
            </a:r>
          </a:p>
          <a:p>
            <a:pPr marL="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</a:rPr>
              <a:t>		return ''</a:t>
            </a:r>
          </a:p>
          <a:p>
            <a:pPr marL="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</a:rPr>
              <a:t>	return 'TODO'</a:t>
            </a:r>
            <a:br>
              <a:rPr lang="en-US" sz="2800" b="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</a:rPr>
            </a:br>
            <a:endParaRPr lang="en-US" sz="2800" b="0" dirty="0">
              <a:solidFill>
                <a:schemeClr val="tx1"/>
              </a:solidFill>
              <a:effectLst/>
              <a:latin typeface="SourceCodePro-Light" panose="020B0509030403020204" pitchFamily="49" charset="77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</a:rPr>
              <a:t>def palindrome(word):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SourceCodePro-Light" panose="020B0509030403020204" pitchFamily="49" charset="77"/>
              </a:rPr>
              <a:t>	return word == reverse(word)</a:t>
            </a:r>
            <a:endParaRPr lang="en-US" sz="2800" b="0" dirty="0">
              <a:solidFill>
                <a:schemeClr val="tx1"/>
              </a:solidFill>
              <a:effectLst/>
              <a:latin typeface="SourceCodePro-Light" panose="020B0509030403020204" pitchFamily="49" charset="77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036AA-BCF5-8861-72A0-103014E445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089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CFF1F-5712-CFA6-6250-28BA7B236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reverse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C0661-B420-32F1-26D6-43F8158ED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Our algorithm in words:</a:t>
            </a:r>
          </a:p>
          <a:p>
            <a:pPr lvl="1"/>
            <a:r>
              <a:rPr lang="en-US" sz="2700" dirty="0"/>
              <a:t> Take the first letter, put it at the end</a:t>
            </a:r>
          </a:p>
          <a:p>
            <a:pPr lvl="1"/>
            <a:r>
              <a:rPr lang="en-US" sz="2700" dirty="0"/>
              <a:t> The beginning of the string is the reverse of the rest.</a:t>
            </a:r>
          </a:p>
          <a:p>
            <a:endParaRPr lang="en-US" sz="3000" dirty="0"/>
          </a:p>
          <a:p>
            <a:pPr marL="0" indent="0">
              <a:buNone/>
            </a:pPr>
            <a:r>
              <a:rPr lang="en-US" sz="3000" dirty="0">
                <a:latin typeface="Source Code Pro" panose="020B0509030403020204" pitchFamily="49" charset="77"/>
              </a:rPr>
              <a:t>reverse('ABC')</a:t>
            </a:r>
          </a:p>
          <a:p>
            <a:pPr marL="0" indent="0">
              <a:buNone/>
            </a:pPr>
            <a:r>
              <a:rPr lang="en-US" sz="3000" dirty="0">
                <a:latin typeface="Source Code Pro" panose="020B0509030403020204" pitchFamily="49" charset="77"/>
              </a:rPr>
              <a:t>→ reverse('BC') + 'A'</a:t>
            </a:r>
          </a:p>
          <a:p>
            <a:pPr marL="0" indent="0">
              <a:buNone/>
            </a:pPr>
            <a:r>
              <a:rPr lang="en-US" sz="3000" dirty="0">
                <a:latin typeface="Source Code Pro" panose="020B0509030403020204" pitchFamily="49" charset="77"/>
              </a:rPr>
              <a:t>→ reverse('C') + 'B' + 'A</a:t>
            </a:r>
          </a:p>
          <a:p>
            <a:pPr marL="0" indent="0">
              <a:buNone/>
            </a:pPr>
            <a:r>
              <a:rPr lang="en-US" sz="3000" dirty="0">
                <a:latin typeface="Source Code Pro" panose="020B0509030403020204" pitchFamily="49" charset="77"/>
              </a:rPr>
              <a:t>→ 'C' + 'B' + 'A</a:t>
            </a:r>
          </a:p>
          <a:p>
            <a:pPr marL="0" indent="0">
              <a:buNone/>
            </a:pPr>
            <a:r>
              <a:rPr lang="en-US" sz="3000" dirty="0">
                <a:latin typeface="Source Code Pro" panose="020B0509030403020204" pitchFamily="49" charset="77"/>
              </a:rPr>
              <a:t>→  'CBA'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9DDEA-B924-18BD-F5AC-63AAA5B447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242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FEBB9-7528-CF49-A2E9-CC8C62B12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reverse recursive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9F856-DBB0-5247-958D-D4811E1C149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49BCD8-38AE-4D4E-B428-D82886054E45}"/>
              </a:ext>
            </a:extLst>
          </p:cNvPr>
          <p:cNvSpPr txBox="1"/>
          <p:nvPr/>
        </p:nvSpPr>
        <p:spPr>
          <a:xfrm>
            <a:off x="2130552" y="148132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A1BC9-6A7C-1C41-A7E1-C4238AD512B8}"/>
              </a:ext>
            </a:extLst>
          </p:cNvPr>
          <p:cNvSpPr txBox="1"/>
          <p:nvPr/>
        </p:nvSpPr>
        <p:spPr>
          <a:xfrm>
            <a:off x="533400" y="965200"/>
            <a:ext cx="1101547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</a:rPr>
              <a:t>def reverse(s):</a:t>
            </a:r>
          </a:p>
          <a:p>
            <a:r>
              <a:rPr lang="en-US" sz="2600" b="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</a:rPr>
              <a:t>	if not s:</a:t>
            </a:r>
          </a:p>
          <a:p>
            <a:r>
              <a:rPr lang="en-US" sz="2600" b="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</a:rPr>
              <a:t>		return ''</a:t>
            </a:r>
          </a:p>
          <a:p>
            <a:r>
              <a:rPr lang="en-US" sz="2600" b="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</a:rPr>
              <a:t>	return reverse(s[1:]) + s[0]</a:t>
            </a:r>
          </a:p>
          <a:p>
            <a:br>
              <a:rPr lang="en-US" sz="2600" b="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</a:rPr>
            </a:br>
            <a:endParaRPr lang="en-US" sz="2600" b="0" dirty="0">
              <a:solidFill>
                <a:schemeClr val="tx1"/>
              </a:solidFill>
              <a:effectLst/>
              <a:latin typeface="SourceCodePro-Light" panose="020B0509030403020204" pitchFamily="49" charset="77"/>
            </a:endParaRPr>
          </a:p>
          <a:p>
            <a:r>
              <a:rPr lang="en-US" sz="2600" b="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</a:rPr>
              <a:t>def palindrome(word):</a:t>
            </a:r>
          </a:p>
          <a:p>
            <a:r>
              <a:rPr lang="en-US" sz="2600" dirty="0">
                <a:solidFill>
                  <a:schemeClr val="tx1"/>
                </a:solidFill>
                <a:latin typeface="SourceCodePro-Light" panose="020B0509030403020204" pitchFamily="49" charset="77"/>
              </a:rPr>
              <a:t>	return word == reverse(word)</a:t>
            </a:r>
            <a:endParaRPr lang="en-US" sz="2600" b="0" dirty="0">
              <a:solidFill>
                <a:schemeClr val="tx1"/>
              </a:solidFill>
              <a:effectLst/>
              <a:latin typeface="SourceCodePro-Light" panose="020B0509030403020204" pitchFamily="49" charset="77"/>
            </a:endParaRPr>
          </a:p>
        </p:txBody>
      </p:sp>
      <p:sp>
        <p:nvSpPr>
          <p:cNvPr id="6" name="Google Shape;357;p35">
            <a:extLst>
              <a:ext uri="{FF2B5EF4-FFF2-40B4-BE49-F238E27FC236}">
                <a16:creationId xmlns:a16="http://schemas.microsoft.com/office/drawing/2014/main" id="{9C58B8D6-82A0-2643-8DFF-F25EAAC8E957}"/>
              </a:ext>
            </a:extLst>
          </p:cNvPr>
          <p:cNvSpPr/>
          <p:nvPr/>
        </p:nvSpPr>
        <p:spPr>
          <a:xfrm>
            <a:off x="2903297" y="2283761"/>
            <a:ext cx="6712689" cy="533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1800">
                <a:solidFill>
                  <a:schemeClr val="dk1"/>
                </a:solidFill>
                <a:latin typeface="FreightSans Pro Book" panose="02000606030000020004" pitchFamily="2" charset="0"/>
              </a:rPr>
              <a:t>Recursive Case</a:t>
            </a:r>
            <a:endParaRPr>
              <a:latin typeface="FreightSans Pro Book" panose="020006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17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vs Recursion: Sum Numbers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209800" y="2060944"/>
            <a:ext cx="1752600" cy="3810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For loop: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47338" y="2635816"/>
            <a:ext cx="645396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Source Code Pro" panose="020B0509030403020204" pitchFamily="49" charset="0"/>
                <a:cs typeface="Courier New"/>
              </a:rPr>
              <a:t>def</a:t>
            </a:r>
            <a:r>
              <a:rPr lang="en-US" sz="2800" dirty="0">
                <a:latin typeface="Source Code Pro" panose="020B0509030403020204" pitchFamily="49" charset="0"/>
                <a:cs typeface="Courier New"/>
              </a:rPr>
              <a:t> sum(n):</a:t>
            </a:r>
          </a:p>
          <a:p>
            <a:r>
              <a:rPr lang="en-US" sz="2800" dirty="0">
                <a:latin typeface="Source Code Pro" panose="020B0509030403020204" pitchFamily="49" charset="0"/>
                <a:cs typeface="Courier New"/>
              </a:rPr>
              <a:t>	s=0</a:t>
            </a:r>
          </a:p>
          <a:p>
            <a:r>
              <a:rPr lang="en-US" sz="2800" dirty="0">
                <a:latin typeface="Source Code Pro" panose="020B0509030403020204" pitchFamily="49" charset="0"/>
                <a:cs typeface="Courier New"/>
              </a:rPr>
              <a:t>	for </a:t>
            </a:r>
            <a:r>
              <a:rPr lang="en-US" sz="2800" dirty="0" err="1">
                <a:latin typeface="Source Code Pro" panose="020B0509030403020204" pitchFamily="49" charset="0"/>
                <a:cs typeface="Courier New"/>
              </a:rPr>
              <a:t>i</a:t>
            </a:r>
            <a:r>
              <a:rPr lang="en-US" sz="2800" dirty="0">
                <a:latin typeface="Source Code Pro" panose="020B0509030403020204" pitchFamily="49" charset="0"/>
                <a:cs typeface="Courier New"/>
              </a:rPr>
              <a:t> in range(0,n+1):</a:t>
            </a:r>
          </a:p>
          <a:p>
            <a:r>
              <a:rPr lang="en-US" sz="2800" dirty="0">
                <a:latin typeface="Source Code Pro" panose="020B0509030403020204" pitchFamily="49" charset="0"/>
                <a:cs typeface="Courier New"/>
              </a:rPr>
              <a:t>		s=</a:t>
            </a:r>
            <a:r>
              <a:rPr lang="en-US" sz="2800" dirty="0" err="1">
                <a:latin typeface="Source Code Pro" panose="020B0509030403020204" pitchFamily="49" charset="0"/>
                <a:cs typeface="Courier New"/>
              </a:rPr>
              <a:t>s+i</a:t>
            </a:r>
            <a:endParaRPr lang="en-US" sz="2800" dirty="0">
              <a:latin typeface="Source Code Pro" panose="020B0509030403020204" pitchFamily="49" charset="0"/>
              <a:cs typeface="Courier New"/>
            </a:endParaRPr>
          </a:p>
          <a:p>
            <a:r>
              <a:rPr lang="en-US" sz="2800" dirty="0">
                <a:latin typeface="Source Code Pro" panose="020B0509030403020204" pitchFamily="49" charset="0"/>
                <a:cs typeface="Courier New"/>
              </a:rPr>
              <a:t>	return s </a:t>
            </a:r>
          </a:p>
        </p:txBody>
      </p:sp>
    </p:spTree>
    <p:extLst>
      <p:ext uri="{BB962C8B-B14F-4D97-AF65-F5344CB8AC3E}">
        <p14:creationId xmlns:p14="http://schemas.microsoft.com/office/powerpoint/2010/main" val="2438259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vs Recursion: Sum Numbers</a:t>
            </a:r>
          </a:p>
        </p:txBody>
      </p:sp>
      <p:sp>
        <p:nvSpPr>
          <p:cNvPr id="9" name="Rectangle 8"/>
          <p:cNvSpPr/>
          <p:nvPr/>
        </p:nvSpPr>
        <p:spPr>
          <a:xfrm>
            <a:off x="4267200" y="2651343"/>
            <a:ext cx="6400800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dirty="0" err="1">
                <a:latin typeface="Source Code Pro" panose="020B0509030403020204" pitchFamily="49" charset="0"/>
                <a:cs typeface="Courier New"/>
              </a:rPr>
              <a:t>def</a:t>
            </a:r>
            <a:r>
              <a:rPr lang="en-US" sz="2800" dirty="0">
                <a:latin typeface="Source Code Pro" panose="020B0509030403020204" pitchFamily="49" charset="0"/>
                <a:cs typeface="Courier New"/>
              </a:rPr>
              <a:t> sum(n):</a:t>
            </a:r>
          </a:p>
          <a:p>
            <a:pPr lvl="1"/>
            <a:r>
              <a:rPr lang="en-US" sz="2800" dirty="0">
                <a:latin typeface="Source Code Pro" panose="020B0509030403020204" pitchFamily="49" charset="0"/>
                <a:cs typeface="Courier New"/>
              </a:rPr>
              <a:t>	s=0</a:t>
            </a:r>
          </a:p>
          <a:p>
            <a:pPr lvl="1"/>
            <a:r>
              <a:rPr lang="en-US" sz="2800" dirty="0">
                <a:latin typeface="Source Code Pro" panose="020B0509030403020204" pitchFamily="49" charset="0"/>
                <a:cs typeface="Courier New"/>
              </a:rPr>
              <a:t>	</a:t>
            </a:r>
            <a:r>
              <a:rPr lang="en-US" sz="2800" dirty="0" err="1">
                <a:latin typeface="Source Code Pro" panose="020B0509030403020204" pitchFamily="49" charset="0"/>
                <a:cs typeface="Courier New"/>
              </a:rPr>
              <a:t>i</a:t>
            </a:r>
            <a:r>
              <a:rPr lang="en-US" sz="2800" dirty="0">
                <a:latin typeface="Source Code Pro" panose="020B0509030403020204" pitchFamily="49" charset="0"/>
                <a:cs typeface="Courier New"/>
              </a:rPr>
              <a:t>=0</a:t>
            </a:r>
          </a:p>
          <a:p>
            <a:pPr lvl="1"/>
            <a:r>
              <a:rPr lang="en-US" sz="2800" dirty="0">
                <a:latin typeface="Source Code Pro" panose="020B0509030403020204" pitchFamily="49" charset="0"/>
                <a:cs typeface="Courier New"/>
              </a:rPr>
              <a:t>	while </a:t>
            </a:r>
            <a:r>
              <a:rPr lang="en-US" sz="2800" dirty="0" err="1">
                <a:latin typeface="Source Code Pro" panose="020B0509030403020204" pitchFamily="49" charset="0"/>
                <a:cs typeface="Courier New"/>
              </a:rPr>
              <a:t>i</a:t>
            </a:r>
            <a:r>
              <a:rPr lang="en-US" sz="2800" dirty="0">
                <a:latin typeface="Source Code Pro" panose="020B0509030403020204" pitchFamily="49" charset="0"/>
                <a:cs typeface="Courier New"/>
              </a:rPr>
              <a:t>&lt;n:</a:t>
            </a:r>
          </a:p>
          <a:p>
            <a:pPr lvl="1"/>
            <a:r>
              <a:rPr lang="en-US" sz="2800" dirty="0">
                <a:latin typeface="Source Code Pro" panose="020B0509030403020204" pitchFamily="49" charset="0"/>
                <a:cs typeface="Courier New"/>
              </a:rPr>
              <a:t>		</a:t>
            </a:r>
            <a:r>
              <a:rPr lang="en-US" sz="2800" dirty="0" err="1">
                <a:latin typeface="Source Code Pro" panose="020B0509030403020204" pitchFamily="49" charset="0"/>
                <a:cs typeface="Courier New"/>
              </a:rPr>
              <a:t>i</a:t>
            </a:r>
            <a:r>
              <a:rPr lang="en-US" sz="2800" dirty="0">
                <a:latin typeface="Source Code Pro" panose="020B0509030403020204" pitchFamily="49" charset="0"/>
                <a:cs typeface="Courier New"/>
              </a:rPr>
              <a:t>=i+1</a:t>
            </a:r>
          </a:p>
          <a:p>
            <a:pPr lvl="1"/>
            <a:r>
              <a:rPr lang="en-US" sz="2800" dirty="0">
                <a:latin typeface="Source Code Pro" panose="020B0509030403020204" pitchFamily="49" charset="0"/>
                <a:cs typeface="Courier New"/>
              </a:rPr>
              <a:t>		s=</a:t>
            </a:r>
            <a:r>
              <a:rPr lang="en-US" sz="2800" dirty="0" err="1">
                <a:latin typeface="Source Code Pro" panose="020B0509030403020204" pitchFamily="49" charset="0"/>
                <a:cs typeface="Courier New"/>
              </a:rPr>
              <a:t>s+i</a:t>
            </a:r>
            <a:endParaRPr lang="en-US" sz="2800" dirty="0">
              <a:latin typeface="Source Code Pro" panose="020B0509030403020204" pitchFamily="49" charset="0"/>
              <a:cs typeface="Courier New"/>
            </a:endParaRPr>
          </a:p>
          <a:p>
            <a:pPr lvl="1"/>
            <a:r>
              <a:rPr lang="en-US" sz="2800" dirty="0">
                <a:latin typeface="Source Code Pro" panose="020B0509030403020204" pitchFamily="49" charset="0"/>
                <a:cs typeface="Courier New"/>
              </a:rPr>
              <a:t>	return s 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2209800" y="2194143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2800" b="0" dirty="0">
                <a:latin typeface="FreightSans Pro Light" panose="02000606030000020004" pitchFamily="2" charset="0"/>
              </a:rPr>
              <a:t>While loop:</a:t>
            </a:r>
          </a:p>
        </p:txBody>
      </p:sp>
    </p:spTree>
    <p:extLst>
      <p:ext uri="{BB962C8B-B14F-4D97-AF65-F5344CB8AC3E}">
        <p14:creationId xmlns:p14="http://schemas.microsoft.com/office/powerpoint/2010/main" val="4074323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2BF9B-5202-63D5-AAE8-1B46805C4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03B1A-310E-EBE8-69A7-1EF73EDC1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</p:spPr>
        <p:txBody>
          <a:bodyPr/>
          <a:lstStyle/>
          <a:p>
            <a:r>
              <a:rPr lang="en-US" dirty="0"/>
              <a:t>Midterm + Schedule updates</a:t>
            </a:r>
          </a:p>
          <a:p>
            <a:pPr lvl="1"/>
            <a:r>
              <a:rPr lang="en-US" dirty="0"/>
              <a:t> Midterm covers all material this week.</a:t>
            </a:r>
          </a:p>
          <a:p>
            <a:pPr lvl="1"/>
            <a:r>
              <a:rPr lang="en-US" dirty="0"/>
              <a:t> No lecture day after midterm</a:t>
            </a:r>
          </a:p>
          <a:p>
            <a:pPr lvl="1"/>
            <a:r>
              <a:rPr lang="en-US" dirty="0"/>
              <a:t> Next Monday: Review recursion + MT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F6851-15F6-510E-C8C5-24B2979A0A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928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vs Recursion: Sum Numbers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7600" y="2438400"/>
            <a:ext cx="6248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latin typeface="Source Code Pro" panose="020B0509030403020204" pitchFamily="49" charset="0"/>
                <a:cs typeface="Courier New"/>
              </a:rPr>
              <a:t>def</a:t>
            </a:r>
            <a:r>
              <a:rPr lang="en-US" sz="3600" dirty="0">
                <a:latin typeface="Source Code Pro" panose="020B0509030403020204" pitchFamily="49" charset="0"/>
                <a:cs typeface="Courier New"/>
              </a:rPr>
              <a:t> sum(n):</a:t>
            </a:r>
          </a:p>
          <a:p>
            <a:r>
              <a:rPr lang="en-US" sz="3600" dirty="0">
                <a:latin typeface="Source Code Pro" panose="020B0509030403020204" pitchFamily="49" charset="0"/>
                <a:cs typeface="Courier New"/>
              </a:rPr>
              <a:t>	if n == 0:</a:t>
            </a:r>
          </a:p>
          <a:p>
            <a:r>
              <a:rPr lang="en-US" sz="3600" dirty="0">
                <a:latin typeface="Source Code Pro" panose="020B0509030403020204" pitchFamily="49" charset="0"/>
                <a:cs typeface="Courier New"/>
              </a:rPr>
              <a:t>		 return 0</a:t>
            </a:r>
          </a:p>
          <a:p>
            <a:r>
              <a:rPr lang="en-US" sz="3600" dirty="0">
                <a:latin typeface="Source Code Pro" panose="020B0509030403020204" pitchFamily="49" charset="0"/>
                <a:cs typeface="Courier New"/>
              </a:rPr>
              <a:t>	return </a:t>
            </a:r>
            <a:r>
              <a:rPr lang="en-US" sz="3600" dirty="0" err="1">
                <a:latin typeface="Source Code Pro" panose="020B0509030403020204" pitchFamily="49" charset="0"/>
                <a:cs typeface="Courier New"/>
              </a:rPr>
              <a:t>n+sum</a:t>
            </a:r>
            <a:r>
              <a:rPr lang="en-US" sz="3600" dirty="0">
                <a:latin typeface="Source Code Pro" panose="020B0509030403020204" pitchFamily="49" charset="0"/>
                <a:cs typeface="Courier New"/>
              </a:rPr>
              <a:t>(n-1)</a:t>
            </a:r>
          </a:p>
          <a:p>
            <a:r>
              <a:rPr lang="en-US" sz="3600" dirty="0">
                <a:latin typeface="Source Code Pro" panose="020B0509030403020204" pitchFamily="49" charset="0"/>
                <a:cs typeface="Courier New"/>
              </a:rPr>
              <a:t>	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3657600" y="20574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2800" b="0" dirty="0">
                <a:latin typeface="FreightSans Pro Light" panose="02000606030000020004" pitchFamily="2" charset="0"/>
              </a:rPr>
              <a:t>Recursion:</a:t>
            </a:r>
          </a:p>
        </p:txBody>
      </p:sp>
    </p:spTree>
    <p:extLst>
      <p:ext uri="{BB962C8B-B14F-4D97-AF65-F5344CB8AC3E}">
        <p14:creationId xmlns:p14="http://schemas.microsoft.com/office/powerpoint/2010/main" val="2847515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E5B5-176C-6E48-8543-6C124C89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vs Recursion: Cheating!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C6EEC-AA7C-4643-A9C2-346FD67253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54AA0D-4B2D-5547-99E9-0DDC789BBD59}"/>
              </a:ext>
            </a:extLst>
          </p:cNvPr>
          <p:cNvSpPr/>
          <p:nvPr/>
        </p:nvSpPr>
        <p:spPr>
          <a:xfrm>
            <a:off x="1788319" y="2551837"/>
            <a:ext cx="76985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Source Code Pro" panose="020B0509030403020204" pitchFamily="49" charset="0"/>
                <a:cs typeface="Courier New"/>
              </a:rPr>
              <a:t>def sum(n):</a:t>
            </a:r>
          </a:p>
          <a:p>
            <a:r>
              <a:rPr lang="en-US" sz="3600" dirty="0">
                <a:latin typeface="Source Code Pro" panose="020B0509030403020204" pitchFamily="49" charset="0"/>
                <a:cs typeface="Courier New"/>
              </a:rPr>
              <a:t>	return (n * (n + 1)) / 2</a:t>
            </a:r>
          </a:p>
          <a:p>
            <a:r>
              <a:rPr lang="en-US" sz="3600" dirty="0">
                <a:latin typeface="Source Code Pro" panose="020B0509030403020204" pitchFamily="49" charset="0"/>
                <a:cs typeface="Courier New"/>
              </a:rPr>
              <a:t>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77871-9AB9-454B-9448-A4DAEAEC97B3}"/>
              </a:ext>
            </a:extLst>
          </p:cNvPr>
          <p:cNvSpPr txBox="1"/>
          <p:nvPr/>
        </p:nvSpPr>
        <p:spPr>
          <a:xfrm>
            <a:off x="926612" y="1527686"/>
            <a:ext cx="942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ightSans Pro Book" panose="02000606030000020004" pitchFamily="2" charset="0"/>
              </a:rPr>
              <a:t>Sometimes it’s best to just use a formula! But that’s not always the point. </a:t>
            </a:r>
            <a:r>
              <a:rPr lang="en-US" sz="2400" dirty="0">
                <a:latin typeface="FreightSans Pro Book" panose="02000606030000020004" pitchFamily="2" charset="0"/>
                <a:sym typeface="Wingdings" pitchFamily="2" charset="2"/>
              </a:rPr>
              <a:t> </a:t>
            </a:r>
            <a:endParaRPr lang="en-US" sz="2400" dirty="0">
              <a:latin typeface="FreightSans Pro Book" panose="020006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33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63823-DABC-634F-A56C-D9978D47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Recursive Process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CE8EB-31E1-9D46-BFD5-92B915180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143836" cy="5257800"/>
          </a:xfrm>
        </p:spPr>
        <p:txBody>
          <a:bodyPr/>
          <a:lstStyle/>
          <a:p>
            <a:pPr marL="81910" lvl="0" indent="0">
              <a:lnSpc>
                <a:spcPct val="100000"/>
              </a:lnSpc>
              <a:spcBef>
                <a:spcPts val="840"/>
              </a:spcBef>
              <a:buClr>
                <a:schemeClr val="tx2"/>
              </a:buClr>
              <a:buSzPct val="95000"/>
              <a:buNone/>
              <a:defRPr/>
            </a:pPr>
            <a:r>
              <a:rPr lang="en-US" sz="3600" kern="1200" dirty="0">
                <a:latin typeface="FreightSans Pro Light" panose="02000606030000020004" pitchFamily="2" charset="0"/>
                <a:cs typeface="ＭＳ Ｐゴシック" charset="-128"/>
              </a:rPr>
              <a:t>Recursive solutions involve two major parts:</a:t>
            </a:r>
          </a:p>
          <a:p>
            <a:pPr marL="887686" lvl="1" indent="-342883">
              <a:lnSpc>
                <a:spcPct val="100000"/>
              </a:lnSpc>
              <a:spcBef>
                <a:spcPct val="20000"/>
              </a:spcBef>
              <a:buFont typeface="Wingdings" pitchFamily="-65" charset="2"/>
              <a:buChar char=""/>
              <a:defRPr/>
            </a:pPr>
            <a:r>
              <a:rPr lang="en-US" sz="3200" kern="1200" dirty="0">
                <a:solidFill>
                  <a:schemeClr val="accent2">
                    <a:lumMod val="75000"/>
                  </a:schemeClr>
                </a:solidFill>
                <a:latin typeface="FreightSans Pro Light" panose="02000606030000020004" pitchFamily="2" charset="0"/>
                <a:ea typeface="ＭＳ Ｐゴシック" charset="0"/>
              </a:rPr>
              <a:t>Base case(s)</a:t>
            </a:r>
            <a:r>
              <a:rPr lang="en-US" sz="3200" kern="1200" dirty="0">
                <a:latin typeface="FreightSans Pro Light" panose="02000606030000020004" pitchFamily="2" charset="0"/>
                <a:ea typeface="ＭＳ Ｐゴシック" charset="0"/>
              </a:rPr>
              <a:t>, the problem is simple enough to be solved directly</a:t>
            </a:r>
          </a:p>
          <a:p>
            <a:pPr marL="887686" lvl="1" indent="-342883">
              <a:lnSpc>
                <a:spcPct val="100000"/>
              </a:lnSpc>
              <a:spcBef>
                <a:spcPct val="20000"/>
              </a:spcBef>
              <a:buFont typeface="Wingdings" pitchFamily="-65" charset="2"/>
              <a:buChar char=""/>
              <a:defRPr/>
            </a:pPr>
            <a:r>
              <a:rPr lang="en-US" sz="3200" kern="1200" dirty="0">
                <a:solidFill>
                  <a:schemeClr val="accent2">
                    <a:lumMod val="75000"/>
                  </a:schemeClr>
                </a:solidFill>
                <a:latin typeface="FreightSans Pro Light" panose="02000606030000020004" pitchFamily="2" charset="0"/>
                <a:ea typeface="ＭＳ Ｐゴシック" charset="0"/>
              </a:rPr>
              <a:t>Recursive case(s)</a:t>
            </a:r>
            <a:r>
              <a:rPr lang="en-US" sz="3200" kern="1200" dirty="0">
                <a:latin typeface="FreightSans Pro Light" panose="02000606030000020004" pitchFamily="2" charset="0"/>
                <a:ea typeface="ＭＳ Ｐゴシック" charset="0"/>
              </a:rPr>
              <a:t>. A recursive case has three components:</a:t>
            </a:r>
          </a:p>
          <a:p>
            <a:pPr marL="1194376" lvl="2" indent="-274307">
              <a:lnSpc>
                <a:spcPct val="100000"/>
              </a:lnSpc>
              <a:spcBef>
                <a:spcPct val="20000"/>
              </a:spcBef>
              <a:buSzTx/>
              <a:buFont typeface="Wingdings 2" pitchFamily="-65" charset="2"/>
              <a:buChar char=""/>
              <a:defRPr/>
            </a:pPr>
            <a:r>
              <a:rPr lang="en-US" sz="2800" kern="1200" dirty="0">
                <a:solidFill>
                  <a:schemeClr val="accent2">
                    <a:lumMod val="75000"/>
                  </a:schemeClr>
                </a:solidFill>
                <a:latin typeface="FreightSans Pro Light" panose="02000606030000020004" pitchFamily="2" charset="0"/>
                <a:ea typeface="ＭＳ Ｐゴシック" charset="0"/>
              </a:rPr>
              <a:t>Divide</a:t>
            </a:r>
            <a:r>
              <a:rPr lang="en-US" sz="2800" kern="1200" dirty="0">
                <a:solidFill>
                  <a:schemeClr val="tx2">
                    <a:lumMod val="90000"/>
                  </a:schemeClr>
                </a:solidFill>
                <a:latin typeface="FreightSans Pro Light" panose="02000606030000020004" pitchFamily="2" charset="0"/>
                <a:ea typeface="ＭＳ Ｐゴシック" charset="0"/>
              </a:rPr>
              <a:t> </a:t>
            </a:r>
            <a:r>
              <a:rPr lang="en-US" sz="2800" kern="1200" dirty="0">
                <a:latin typeface="FreightSans Pro Light" panose="02000606030000020004" pitchFamily="2" charset="0"/>
                <a:ea typeface="ＭＳ Ｐゴシック" charset="0"/>
              </a:rPr>
              <a:t>the problem into one or more simpler or smaller parts</a:t>
            </a:r>
            <a:endParaRPr lang="en-US" sz="2800" kern="1200" dirty="0">
              <a:solidFill>
                <a:schemeClr val="tx2">
                  <a:lumMod val="90000"/>
                </a:schemeClr>
              </a:solidFill>
              <a:latin typeface="FreightSans Pro Light" panose="02000606030000020004" pitchFamily="2" charset="0"/>
              <a:ea typeface="ＭＳ Ｐゴシック" charset="0"/>
            </a:endParaRPr>
          </a:p>
          <a:p>
            <a:pPr marL="1194376" lvl="2" indent="-274307">
              <a:lnSpc>
                <a:spcPct val="100000"/>
              </a:lnSpc>
              <a:spcBef>
                <a:spcPct val="20000"/>
              </a:spcBef>
              <a:buSzTx/>
              <a:buFont typeface="Wingdings 2" pitchFamily="-65" charset="2"/>
              <a:buChar char=""/>
              <a:defRPr/>
            </a:pPr>
            <a:r>
              <a:rPr lang="en-US" sz="2800" kern="1200" dirty="0">
                <a:solidFill>
                  <a:schemeClr val="accent2">
                    <a:lumMod val="75000"/>
                  </a:schemeClr>
                </a:solidFill>
                <a:latin typeface="FreightSans Pro Light" panose="02000606030000020004" pitchFamily="2" charset="0"/>
                <a:ea typeface="ＭＳ Ｐゴシック" charset="0"/>
              </a:rPr>
              <a:t>Invoke</a:t>
            </a:r>
            <a:r>
              <a:rPr lang="en-US" sz="2800" kern="1200" dirty="0">
                <a:solidFill>
                  <a:schemeClr val="tx2">
                    <a:lumMod val="90000"/>
                  </a:schemeClr>
                </a:solidFill>
                <a:latin typeface="FreightSans Pro Light" panose="02000606030000020004" pitchFamily="2" charset="0"/>
                <a:ea typeface="ＭＳ Ｐゴシック" charset="0"/>
              </a:rPr>
              <a:t> </a:t>
            </a:r>
            <a:r>
              <a:rPr lang="en-US" sz="2800" kern="1200" dirty="0">
                <a:latin typeface="FreightSans Pro Light" panose="02000606030000020004" pitchFamily="2" charset="0"/>
                <a:ea typeface="ＭＳ Ｐゴシック" charset="0"/>
              </a:rPr>
              <a:t>the function (recursively) on each part, and</a:t>
            </a:r>
            <a:endParaRPr lang="en-US" sz="2800" kern="1200" dirty="0">
              <a:solidFill>
                <a:schemeClr val="tx2">
                  <a:lumMod val="90000"/>
                </a:schemeClr>
              </a:solidFill>
              <a:latin typeface="FreightSans Pro Light" panose="02000606030000020004" pitchFamily="2" charset="0"/>
              <a:ea typeface="ＭＳ Ｐゴシック" charset="0"/>
            </a:endParaRPr>
          </a:p>
          <a:p>
            <a:pPr marL="1194376" lvl="2" indent="-274307">
              <a:lnSpc>
                <a:spcPct val="100000"/>
              </a:lnSpc>
              <a:spcBef>
                <a:spcPct val="20000"/>
              </a:spcBef>
              <a:buSzTx/>
              <a:buFont typeface="Wingdings 2" pitchFamily="-65" charset="2"/>
              <a:buChar char=""/>
              <a:defRPr/>
            </a:pPr>
            <a:r>
              <a:rPr lang="en-US" sz="2800" kern="1200" dirty="0">
                <a:solidFill>
                  <a:schemeClr val="accent2">
                    <a:lumMod val="75000"/>
                  </a:schemeClr>
                </a:solidFill>
                <a:latin typeface="FreightSans Pro Light" panose="02000606030000020004" pitchFamily="2" charset="0"/>
                <a:ea typeface="ＭＳ Ｐゴシック" charset="0"/>
              </a:rPr>
              <a:t>Combine</a:t>
            </a:r>
            <a:r>
              <a:rPr lang="en-US" sz="2800" kern="1200" dirty="0">
                <a:solidFill>
                  <a:schemeClr val="tx2">
                    <a:lumMod val="90000"/>
                  </a:schemeClr>
                </a:solidFill>
                <a:latin typeface="FreightSans Pro Light" panose="02000606030000020004" pitchFamily="2" charset="0"/>
                <a:ea typeface="ＭＳ Ｐゴシック" charset="0"/>
              </a:rPr>
              <a:t> </a:t>
            </a:r>
            <a:r>
              <a:rPr lang="en-US" sz="2800" kern="1200" dirty="0">
                <a:latin typeface="FreightSans Pro Light" panose="02000606030000020004" pitchFamily="2" charset="0"/>
                <a:ea typeface="ＭＳ Ｐゴシック" charset="0"/>
              </a:rPr>
              <a:t>the solutions of the parts into a solution for the problem.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24350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5029200"/>
            <a:ext cx="7620000" cy="1295400"/>
          </a:xfrm>
        </p:spPr>
        <p:txBody>
          <a:bodyPr/>
          <a:lstStyle/>
          <a:p>
            <a:r>
              <a:rPr lang="en-US" dirty="0"/>
              <a:t>Generalizes an expression or set of statements to apply to lots of instances of the problem</a:t>
            </a:r>
          </a:p>
          <a:p>
            <a:r>
              <a:rPr lang="en-US" dirty="0"/>
              <a:t>A function should </a:t>
            </a:r>
            <a:r>
              <a:rPr lang="en-US" i="1" dirty="0"/>
              <a:t>do one thing well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43401" y="2438400"/>
            <a:ext cx="1653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eightSans Pro Light" panose="02000606030000020004" pitchFamily="2" charset="0"/>
              </a:rPr>
              <a:t>expression</a:t>
            </a:r>
          </a:p>
        </p:txBody>
      </p:sp>
      <p:sp>
        <p:nvSpPr>
          <p:cNvPr id="8" name="Cloud 7"/>
          <p:cNvSpPr/>
          <p:nvPr/>
        </p:nvSpPr>
        <p:spPr bwMode="auto">
          <a:xfrm>
            <a:off x="3657600" y="2133600"/>
            <a:ext cx="3505200" cy="1371600"/>
          </a:xfrm>
          <a:prstGeom prst="cloud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dirty="0">
              <a:solidFill>
                <a:schemeClr val="tx1"/>
              </a:solidFill>
              <a:latin typeface="FreightSans Pro Light" panose="02000606030000020004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09800" y="1143001"/>
            <a:ext cx="3360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ource Code Pro" panose="020B0509030403020204" pitchFamily="49" charset="0"/>
                <a:cs typeface="Courier"/>
              </a:rPr>
              <a:t>def</a:t>
            </a:r>
            <a:r>
              <a:rPr lang="en-US" dirty="0">
                <a:latin typeface="FreightSans Pro Light" panose="02000606030000020004" pitchFamily="2" charset="0"/>
              </a:rPr>
              <a:t> &lt;function name&gt; </a:t>
            </a:r>
            <a:r>
              <a:rPr lang="en-US" dirty="0">
                <a:latin typeface="Source Code Pro" panose="020B0509030403020204" pitchFamily="49" charset="0"/>
                <a:cs typeface="Courier"/>
              </a:rPr>
              <a:t>(</a:t>
            </a:r>
            <a:r>
              <a:rPr lang="en-US" dirty="0">
                <a:latin typeface="FreightSans Pro Light" panose="02000606030000020004" pitchFamily="2" charset="0"/>
              </a:rPr>
              <a:t>&lt;argument list&gt;</a:t>
            </a:r>
            <a:r>
              <a:rPr lang="en-US" dirty="0">
                <a:latin typeface="Source Code Pro" panose="020B0509030403020204" pitchFamily="49" charset="0"/>
                <a:cs typeface="Courier"/>
              </a:rPr>
              <a:t>) 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67001" y="2590801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Code Pro" panose="020B0509030403020204" pitchFamily="49" charset="0"/>
                <a:cs typeface="Courier"/>
              </a:rPr>
              <a:t>return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5257800" y="1600200"/>
            <a:ext cx="0" cy="38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5791200" y="1600200"/>
            <a:ext cx="0" cy="38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7239000" y="3581401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Source Code Pro" panose="020B0509030403020204" pitchFamily="49" charset="0"/>
                <a:cs typeface="Courier"/>
              </a:rPr>
              <a:t>def</a:t>
            </a:r>
            <a:r>
              <a:rPr lang="en-US" dirty="0">
                <a:latin typeface="Source Code Pro" panose="020B0509030403020204" pitchFamily="49" charset="0"/>
                <a:cs typeface="Courier"/>
              </a:rPr>
              <a:t> </a:t>
            </a:r>
            <a:r>
              <a:rPr lang="en-US" dirty="0" err="1">
                <a:latin typeface="Source Code Pro" panose="020B0509030403020204" pitchFamily="49" charset="0"/>
                <a:cs typeface="Courier"/>
              </a:rPr>
              <a:t>concat</a:t>
            </a:r>
            <a:r>
              <a:rPr lang="en-US" dirty="0">
                <a:latin typeface="Source Code Pro" panose="020B0509030403020204" pitchFamily="49" charset="0"/>
                <a:cs typeface="Courier"/>
              </a:rPr>
              <a:t>(str1, str2):</a:t>
            </a:r>
          </a:p>
          <a:p>
            <a:r>
              <a:rPr lang="en-US" dirty="0">
                <a:latin typeface="Source Code Pro" panose="020B0509030403020204" pitchFamily="49" charset="0"/>
                <a:cs typeface="Courier"/>
              </a:rPr>
              <a:t>   return str1+str2;</a:t>
            </a:r>
          </a:p>
          <a:p>
            <a:endParaRPr lang="en-US" dirty="0">
              <a:latin typeface="Source Code Pro" panose="020B0509030403020204" pitchFamily="49" charset="0"/>
              <a:cs typeface="Courier"/>
            </a:endParaRPr>
          </a:p>
          <a:p>
            <a:r>
              <a:rPr lang="en-US" dirty="0" err="1">
                <a:latin typeface="Source Code Pro" panose="020B0509030403020204" pitchFamily="49" charset="0"/>
                <a:cs typeface="Courier"/>
              </a:rPr>
              <a:t>concat</a:t>
            </a:r>
            <a:r>
              <a:rPr lang="en-US" dirty="0">
                <a:latin typeface="Source Code Pro" panose="020B0509030403020204" pitchFamily="49" charset="0"/>
                <a:cs typeface="Courier"/>
              </a:rPr>
              <a:t>(“</a:t>
            </a:r>
            <a:r>
              <a:rPr lang="en-US" dirty="0" err="1">
                <a:latin typeface="Source Code Pro" panose="020B0509030403020204" pitchFamily="49" charset="0"/>
                <a:cs typeface="Courier"/>
              </a:rPr>
              <a:t>Hello”,”World</a:t>
            </a:r>
            <a:r>
              <a:rPr lang="en-US" dirty="0">
                <a:latin typeface="Source Code Pro" panose="020B0509030403020204" pitchFamily="49" charset="0"/>
                <a:cs typeface="Courier"/>
              </a:rPr>
              <a:t>”)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084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512"/>
    </mc:Choice>
    <mc:Fallback xmlns="">
      <p:transition spd="slow" advTm="344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F26A4D-61D0-011C-F6AF-6AF4504D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237" name="Google Shape;237;p24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Each recursive call gets its own local variables</a:t>
            </a:r>
          </a:p>
          <a:p>
            <a:pPr lvl="1"/>
            <a:r>
              <a:rPr lang="en-US" dirty="0"/>
              <a:t>Just like any other function call</a:t>
            </a:r>
          </a:p>
          <a:p>
            <a:r>
              <a:rPr lang="en-US" dirty="0"/>
              <a:t>Computes its result (possibly using additional calls)</a:t>
            </a:r>
          </a:p>
          <a:p>
            <a:pPr lvl="1"/>
            <a:r>
              <a:rPr lang="en-US" dirty="0"/>
              <a:t>Just like any other function call</a:t>
            </a:r>
          </a:p>
          <a:p>
            <a:r>
              <a:rPr lang="en-US" dirty="0"/>
              <a:t>Returns its result and returns control to its caller</a:t>
            </a:r>
          </a:p>
          <a:p>
            <a:pPr lvl="1"/>
            <a:r>
              <a:rPr lang="en-US" dirty="0"/>
              <a:t>Just like any other function call</a:t>
            </a:r>
          </a:p>
          <a:p>
            <a:r>
              <a:rPr lang="en-US" dirty="0"/>
              <a:t>The function that is called happens to be itself</a:t>
            </a:r>
          </a:p>
          <a:p>
            <a:pPr lvl="1"/>
            <a:r>
              <a:rPr lang="en-US" dirty="0"/>
              <a:t>Called on a simpler problem</a:t>
            </a:r>
          </a:p>
          <a:p>
            <a:pPr lvl="1"/>
            <a:r>
              <a:rPr lang="en-US" dirty="0"/>
              <a:t>Eventually stops on the simple base case</a:t>
            </a:r>
          </a:p>
        </p:txBody>
      </p:sp>
    </p:spTree>
    <p:extLst>
      <p:ext uri="{BB962C8B-B14F-4D97-AF65-F5344CB8AC3E}">
        <p14:creationId xmlns:p14="http://schemas.microsoft.com/office/powerpoint/2010/main" val="305408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FBDC05-A90F-1779-06AE-D45C3CA5E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51" name="Google Shape;351;p35"/>
          <p:cNvSpPr txBox="1">
            <a:spLocks noGrp="1"/>
          </p:cNvSpPr>
          <p:nvPr>
            <p:ph idx="1"/>
          </p:nvPr>
        </p:nvSpPr>
        <p:spPr>
          <a:xfrm>
            <a:off x="533400" y="5655993"/>
            <a:ext cx="8763000" cy="681237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Recursion over sequence length</a:t>
            </a:r>
          </a:p>
        </p:txBody>
      </p:sp>
      <p:sp>
        <p:nvSpPr>
          <p:cNvPr id="355" name="Google Shape;355;p35"/>
          <p:cNvSpPr/>
          <p:nvPr/>
        </p:nvSpPr>
        <p:spPr>
          <a:xfrm>
            <a:off x="1752600" y="1219201"/>
            <a:ext cx="861060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first(s):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"""Return the first element in a sequence."""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return s[0]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rest(s):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"""Return all elements in a sequence after the first"""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return s[1:]</a:t>
            </a:r>
            <a:endParaRPr dirty="0">
              <a:latin typeface="FreightSans Pro Light" panose="02000606030000020004" pitchFamily="2" charset="0"/>
            </a:endParaRPr>
          </a:p>
          <a:p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min_r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(s):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“””Return minimum value in a sequence.”””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if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len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(s) == 1: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first(s)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else: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min(first(s),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min_r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(rest(s)))</a:t>
            </a:r>
            <a:endParaRPr dirty="0">
              <a:latin typeface="FreightSans Pro Light" panose="02000606030000020004" pitchFamily="2" charset="0"/>
            </a:endParaRPr>
          </a:p>
        </p:txBody>
      </p:sp>
      <p:sp>
        <p:nvSpPr>
          <p:cNvPr id="356" name="Google Shape;356;p35"/>
          <p:cNvSpPr/>
          <p:nvPr/>
        </p:nvSpPr>
        <p:spPr>
          <a:xfrm>
            <a:off x="2819400" y="3733800"/>
            <a:ext cx="3352800" cy="533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FreightSans Pro Light" panose="02000606030000020004" pitchFamily="2" charset="0"/>
              </a:rPr>
              <a:t>Base Case</a:t>
            </a:r>
            <a:endParaRPr dirty="0">
              <a:latin typeface="FreightSans Pro Light" panose="02000606030000020004" pitchFamily="2" charset="0"/>
            </a:endParaRPr>
          </a:p>
        </p:txBody>
      </p:sp>
      <p:sp>
        <p:nvSpPr>
          <p:cNvPr id="357" name="Google Shape;357;p35"/>
          <p:cNvSpPr/>
          <p:nvPr/>
        </p:nvSpPr>
        <p:spPr>
          <a:xfrm>
            <a:off x="2895600" y="4572000"/>
            <a:ext cx="5410200" cy="533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FreightSans Pro Light" panose="02000606030000020004" pitchFamily="2" charset="0"/>
              </a:rPr>
              <a:t>Recursive Case</a:t>
            </a:r>
            <a:endParaRPr dirty="0">
              <a:latin typeface="FreightSans Pro Light" panose="02000606030000020004" pitchFamily="2" charset="0"/>
            </a:endParaRPr>
          </a:p>
        </p:txBody>
      </p:sp>
      <p:sp>
        <p:nvSpPr>
          <p:cNvPr id="358" name="Google Shape;358;p35"/>
          <p:cNvSpPr/>
          <p:nvPr/>
        </p:nvSpPr>
        <p:spPr>
          <a:xfrm>
            <a:off x="4933950" y="925911"/>
            <a:ext cx="3752850" cy="344090"/>
          </a:xfrm>
          <a:prstGeom prst="wedgeRectCallout">
            <a:avLst>
              <a:gd name="adj1" fmla="val -78559"/>
              <a:gd name="adj2" fmla="val 203278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FF0000"/>
              </a:buClr>
              <a:buSzPts val="1800"/>
            </a:pPr>
            <a:r>
              <a:rPr lang="en-US" sz="1800" dirty="0">
                <a:solidFill>
                  <a:srgbClr val="FF0000"/>
                </a:solidFill>
                <a:latin typeface="FreightSans Pro Light" panose="02000606030000020004" pitchFamily="2" charset="0"/>
              </a:rPr>
              <a:t>indexing an element of a sequence</a:t>
            </a:r>
            <a:endParaRPr dirty="0">
              <a:latin typeface="FreightSans Pro Light" panose="02000606030000020004" pitchFamily="2" charset="0"/>
            </a:endParaRPr>
          </a:p>
        </p:txBody>
      </p:sp>
      <p:sp>
        <p:nvSpPr>
          <p:cNvPr id="359" name="Google Shape;359;p35"/>
          <p:cNvSpPr/>
          <p:nvPr/>
        </p:nvSpPr>
        <p:spPr>
          <a:xfrm>
            <a:off x="4933950" y="2911674"/>
            <a:ext cx="3752850" cy="344090"/>
          </a:xfrm>
          <a:prstGeom prst="wedgeRectCallout">
            <a:avLst>
              <a:gd name="adj1" fmla="val -73450"/>
              <a:gd name="adj2" fmla="val -88184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FF0000"/>
              </a:buClr>
              <a:buSzPts val="1800"/>
            </a:pPr>
            <a:r>
              <a:rPr lang="en-US" sz="1800" dirty="0">
                <a:solidFill>
                  <a:srgbClr val="FF0000"/>
                </a:solidFill>
                <a:latin typeface="FreightSans Pro Light" panose="02000606030000020004" pitchFamily="2" charset="0"/>
              </a:rPr>
              <a:t>Slicing a sequence of elements</a:t>
            </a:r>
            <a:endParaRPr dirty="0">
              <a:latin typeface="FreightSans Pro Light" panose="02000606030000020004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/>
          <p:nvPr/>
        </p:nvSpPr>
        <p:spPr>
          <a:xfrm>
            <a:off x="2514600" y="2064316"/>
            <a:ext cx="6705600" cy="224676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2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(n):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</a:t>
            </a:r>
            <a:r>
              <a:rPr lang="en-US" sz="2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0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for </a:t>
            </a:r>
            <a:r>
              <a:rPr lang="en-US" sz="2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in range(1,n+1):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</a:t>
            </a:r>
            <a:r>
              <a:rPr lang="en-US" sz="2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</a:t>
            </a:r>
            <a:r>
              <a:rPr lang="en-US" sz="2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+ </a:t>
            </a:r>
            <a:r>
              <a:rPr lang="en-US" sz="2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*</a:t>
            </a:r>
            <a:r>
              <a:rPr lang="en-US" sz="2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endParaRPr sz="2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return </a:t>
            </a:r>
            <a:r>
              <a:rPr lang="en-US" sz="2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endParaRPr sz="2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</p:txBody>
      </p:sp>
      <p:grpSp>
        <p:nvGrpSpPr>
          <p:cNvPr id="170" name="Google Shape;170;p19"/>
          <p:cNvGrpSpPr/>
          <p:nvPr/>
        </p:nvGrpSpPr>
        <p:grpSpPr>
          <a:xfrm>
            <a:off x="4953000" y="1149915"/>
            <a:ext cx="4506362" cy="533400"/>
            <a:chOff x="762000" y="1143000"/>
            <a:chExt cx="4506362" cy="533400"/>
          </a:xfrm>
        </p:grpSpPr>
        <p:sp>
          <p:nvSpPr>
            <p:cNvPr id="171" name="Google Shape;171;p19"/>
            <p:cNvSpPr/>
            <p:nvPr/>
          </p:nvSpPr>
          <p:spPr>
            <a:xfrm>
              <a:off x="762000" y="1143000"/>
              <a:ext cx="4506362" cy="533400"/>
            </a:xfrm>
            <a:prstGeom prst="wedgeRectCallout">
              <a:avLst>
                <a:gd name="adj1" fmla="val -39275"/>
                <a:gd name="adj2" fmla="val 237911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FreightSans Pro Light" panose="02000606030000020004" pitchFamily="2" charset="0"/>
              </a:endParaRPr>
            </a:p>
          </p:txBody>
        </p:sp>
        <p:sp>
          <p:nvSpPr>
            <p:cNvPr id="172" name="Google Shape;172;p19"/>
            <p:cNvSpPr txBox="1"/>
            <p:nvPr/>
          </p:nvSpPr>
          <p:spPr>
            <a:xfrm>
              <a:off x="762000" y="1219200"/>
              <a:ext cx="45063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FreightSans Pro Light" panose="02000606030000020004" pitchFamily="2" charset="0"/>
                </a:rPr>
                <a:t>1. Initialize the “base” case of no iterations</a:t>
              </a:r>
              <a:endParaRPr dirty="0">
                <a:latin typeface="FreightSans Pro Light" panose="02000606030000020004" pitchFamily="2" charset="0"/>
              </a:endParaRPr>
            </a:p>
          </p:txBody>
        </p:sp>
      </p:grpSp>
      <p:grpSp>
        <p:nvGrpSpPr>
          <p:cNvPr id="173" name="Google Shape;173;p19"/>
          <p:cNvGrpSpPr/>
          <p:nvPr/>
        </p:nvGrpSpPr>
        <p:grpSpPr>
          <a:xfrm>
            <a:off x="7607573" y="1965213"/>
            <a:ext cx="1851789" cy="533400"/>
            <a:chOff x="762000" y="1143000"/>
            <a:chExt cx="1851789" cy="533400"/>
          </a:xfrm>
        </p:grpSpPr>
        <p:sp>
          <p:nvSpPr>
            <p:cNvPr id="174" name="Google Shape;174;p19"/>
            <p:cNvSpPr/>
            <p:nvPr/>
          </p:nvSpPr>
          <p:spPr>
            <a:xfrm>
              <a:off x="762000" y="1143000"/>
              <a:ext cx="1851789" cy="533400"/>
            </a:xfrm>
            <a:prstGeom prst="wedgeRectCallout">
              <a:avLst>
                <a:gd name="adj1" fmla="val -87103"/>
                <a:gd name="adj2" fmla="val 154962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FreightSans Pro Light" panose="02000606030000020004" pitchFamily="2" charset="0"/>
              </a:endParaRPr>
            </a:p>
          </p:txBody>
        </p:sp>
        <p:sp>
          <p:nvSpPr>
            <p:cNvPr id="175" name="Google Shape;175;p19"/>
            <p:cNvSpPr txBox="1"/>
            <p:nvPr/>
          </p:nvSpPr>
          <p:spPr>
            <a:xfrm>
              <a:off x="762000" y="1219200"/>
              <a:ext cx="18517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FreightSans Pro Light" panose="02000606030000020004" pitchFamily="2" charset="0"/>
                </a:rPr>
                <a:t>2. Starting value</a:t>
              </a:r>
              <a:endParaRPr dirty="0">
                <a:latin typeface="FreightSans Pro Light" panose="02000606030000020004" pitchFamily="2" charset="0"/>
              </a:endParaRPr>
            </a:p>
          </p:txBody>
        </p:sp>
      </p:grpSp>
      <p:grpSp>
        <p:nvGrpSpPr>
          <p:cNvPr id="176" name="Google Shape;176;p19"/>
          <p:cNvGrpSpPr/>
          <p:nvPr/>
        </p:nvGrpSpPr>
        <p:grpSpPr>
          <a:xfrm>
            <a:off x="9208705" y="2624758"/>
            <a:ext cx="1851789" cy="533400"/>
            <a:chOff x="762000" y="1143000"/>
            <a:chExt cx="1851789" cy="533400"/>
          </a:xfrm>
        </p:grpSpPr>
        <p:sp>
          <p:nvSpPr>
            <p:cNvPr id="177" name="Google Shape;177;p19"/>
            <p:cNvSpPr/>
            <p:nvPr/>
          </p:nvSpPr>
          <p:spPr>
            <a:xfrm>
              <a:off x="762000" y="1143000"/>
              <a:ext cx="1851789" cy="533400"/>
            </a:xfrm>
            <a:prstGeom prst="wedgeRectCallout">
              <a:avLst>
                <a:gd name="adj1" fmla="val -88696"/>
                <a:gd name="adj2" fmla="val 55423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FreightSans Pro Light" panose="02000606030000020004" pitchFamily="2" charset="0"/>
              </a:endParaRPr>
            </a:p>
          </p:txBody>
        </p:sp>
        <p:sp>
          <p:nvSpPr>
            <p:cNvPr id="178" name="Google Shape;178;p19"/>
            <p:cNvSpPr txBox="1"/>
            <p:nvPr/>
          </p:nvSpPr>
          <p:spPr>
            <a:xfrm>
              <a:off x="762000" y="1219200"/>
              <a:ext cx="1774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FreightSans Pro Light" panose="02000606030000020004" pitchFamily="2" charset="0"/>
                </a:rPr>
                <a:t>3. Ending value</a:t>
              </a:r>
              <a:endParaRPr dirty="0">
                <a:latin typeface="FreightSans Pro Light" panose="02000606030000020004" pitchFamily="2" charset="0"/>
              </a:endParaRPr>
            </a:p>
          </p:txBody>
        </p:sp>
      </p:grpSp>
      <p:grpSp>
        <p:nvGrpSpPr>
          <p:cNvPr id="179" name="Google Shape;179;p19"/>
          <p:cNvGrpSpPr/>
          <p:nvPr/>
        </p:nvGrpSpPr>
        <p:grpSpPr>
          <a:xfrm>
            <a:off x="6654655" y="4539684"/>
            <a:ext cx="3148107" cy="533400"/>
            <a:chOff x="-611262" y="1040368"/>
            <a:chExt cx="3148107" cy="533400"/>
          </a:xfrm>
        </p:grpSpPr>
        <p:sp>
          <p:nvSpPr>
            <p:cNvPr id="180" name="Google Shape;180;p19"/>
            <p:cNvSpPr/>
            <p:nvPr/>
          </p:nvSpPr>
          <p:spPr>
            <a:xfrm>
              <a:off x="-611262" y="1040368"/>
              <a:ext cx="3148107" cy="533400"/>
            </a:xfrm>
            <a:prstGeom prst="wedgeRectCallout">
              <a:avLst>
                <a:gd name="adj1" fmla="val -75813"/>
                <a:gd name="adj2" fmla="val -201720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FreightSans Pro Light" panose="02000606030000020004" pitchFamily="2" charset="0"/>
              </a:endParaRPr>
            </a:p>
          </p:txBody>
        </p:sp>
        <p:sp>
          <p:nvSpPr>
            <p:cNvPr id="181" name="Google Shape;181;p19"/>
            <p:cNvSpPr txBox="1"/>
            <p:nvPr/>
          </p:nvSpPr>
          <p:spPr>
            <a:xfrm>
              <a:off x="-510594" y="1128236"/>
              <a:ext cx="28905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FreightSans Pro Light" panose="02000606030000020004" pitchFamily="2" charset="0"/>
                </a:rPr>
                <a:t>4. New loop variable value</a:t>
              </a:r>
              <a:endParaRPr dirty="0">
                <a:latin typeface="FreightSans Pro Light" panose="02000606030000020004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F580D9B-7184-27CA-A98F-6A2534245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Iteration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2057400" y="2209800"/>
            <a:ext cx="8077200" cy="193899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24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(n):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if n &lt; 1: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0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else: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</a:t>
            </a:r>
            <a:r>
              <a:rPr lang="en-US" sz="24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(n-1) + n**2</a:t>
            </a:r>
            <a:endParaRPr dirty="0">
              <a:latin typeface="FreightSans Pro Light" panose="02000606030000020004" pitchFamily="2" charset="0"/>
            </a:endParaRPr>
          </a:p>
        </p:txBody>
      </p:sp>
      <p:grpSp>
        <p:nvGrpSpPr>
          <p:cNvPr id="201" name="Google Shape;201;p21"/>
          <p:cNvGrpSpPr/>
          <p:nvPr/>
        </p:nvGrpSpPr>
        <p:grpSpPr>
          <a:xfrm>
            <a:off x="2286000" y="1143000"/>
            <a:ext cx="3200400" cy="533400"/>
            <a:chOff x="762000" y="1143000"/>
            <a:chExt cx="3200400" cy="533400"/>
          </a:xfrm>
        </p:grpSpPr>
        <p:sp>
          <p:nvSpPr>
            <p:cNvPr id="202" name="Google Shape;202;p21"/>
            <p:cNvSpPr/>
            <p:nvPr/>
          </p:nvSpPr>
          <p:spPr>
            <a:xfrm>
              <a:off x="762000" y="1143000"/>
              <a:ext cx="3200400" cy="533400"/>
            </a:xfrm>
            <a:prstGeom prst="wedgeRectCallout">
              <a:avLst>
                <a:gd name="adj1" fmla="val -6777"/>
                <a:gd name="adj2" fmla="val 251736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FreightSans Pro Light" panose="02000606030000020004" pitchFamily="2" charset="0"/>
              </a:endParaRPr>
            </a:p>
          </p:txBody>
        </p:sp>
        <p:sp>
          <p:nvSpPr>
            <p:cNvPr id="203" name="Google Shape;203;p21"/>
            <p:cNvSpPr txBox="1"/>
            <p:nvPr/>
          </p:nvSpPr>
          <p:spPr>
            <a:xfrm>
              <a:off x="762000" y="1219200"/>
              <a:ext cx="31952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FreightSans Pro Light" panose="02000606030000020004" pitchFamily="2" charset="0"/>
                </a:rPr>
                <a:t>1. Test for simple “base” case</a:t>
              </a:r>
              <a:endParaRPr dirty="0">
                <a:latin typeface="FreightSans Pro Light" panose="02000606030000020004" pitchFamily="2" charset="0"/>
              </a:endParaRPr>
            </a:p>
          </p:txBody>
        </p:sp>
      </p:grpSp>
      <p:grpSp>
        <p:nvGrpSpPr>
          <p:cNvPr id="204" name="Google Shape;204;p21"/>
          <p:cNvGrpSpPr/>
          <p:nvPr/>
        </p:nvGrpSpPr>
        <p:grpSpPr>
          <a:xfrm>
            <a:off x="6433931" y="1143000"/>
            <a:ext cx="3657600" cy="533400"/>
            <a:chOff x="4267200" y="1143000"/>
            <a:chExt cx="3657600" cy="533400"/>
          </a:xfrm>
        </p:grpSpPr>
        <p:sp>
          <p:nvSpPr>
            <p:cNvPr id="205" name="Google Shape;205;p21"/>
            <p:cNvSpPr/>
            <p:nvPr/>
          </p:nvSpPr>
          <p:spPr>
            <a:xfrm>
              <a:off x="4267200" y="1143000"/>
              <a:ext cx="3657600" cy="533400"/>
            </a:xfrm>
            <a:prstGeom prst="wedgeRectCallout">
              <a:avLst>
                <a:gd name="adj1" fmla="val -68657"/>
                <a:gd name="adj2" fmla="val 323661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FreightSans Pro Light" panose="02000606030000020004" pitchFamily="2" charset="0"/>
              </a:endParaRPr>
            </a:p>
          </p:txBody>
        </p:sp>
        <p:sp>
          <p:nvSpPr>
            <p:cNvPr id="206" name="Google Shape;206;p21"/>
            <p:cNvSpPr txBox="1"/>
            <p:nvPr/>
          </p:nvSpPr>
          <p:spPr>
            <a:xfrm>
              <a:off x="4267200" y="1219200"/>
              <a:ext cx="35205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FreightSans Pro Light" panose="02000606030000020004" pitchFamily="2" charset="0"/>
                </a:rPr>
                <a:t>2. Solution in simple “base” case</a:t>
              </a:r>
              <a:endParaRPr dirty="0">
                <a:latin typeface="FreightSans Pro Light" panose="02000606030000020004" pitchFamily="2" charset="0"/>
              </a:endParaRPr>
            </a:p>
          </p:txBody>
        </p:sp>
      </p:grpSp>
      <p:grpSp>
        <p:nvGrpSpPr>
          <p:cNvPr id="207" name="Google Shape;207;p21"/>
          <p:cNvGrpSpPr/>
          <p:nvPr/>
        </p:nvGrpSpPr>
        <p:grpSpPr>
          <a:xfrm>
            <a:off x="3048000" y="4749612"/>
            <a:ext cx="3352800" cy="914400"/>
            <a:chOff x="4953000" y="4572000"/>
            <a:chExt cx="3352800" cy="914400"/>
          </a:xfrm>
        </p:grpSpPr>
        <p:sp>
          <p:nvSpPr>
            <p:cNvPr id="208" name="Google Shape;208;p21"/>
            <p:cNvSpPr/>
            <p:nvPr/>
          </p:nvSpPr>
          <p:spPr>
            <a:xfrm>
              <a:off x="4953000" y="4572000"/>
              <a:ext cx="3352800" cy="914400"/>
            </a:xfrm>
            <a:prstGeom prst="wedgeRectCallout">
              <a:avLst>
                <a:gd name="adj1" fmla="val 12772"/>
                <a:gd name="adj2" fmla="val -123152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FreightSans Pro Light" panose="02000606030000020004" pitchFamily="2" charset="0"/>
              </a:endParaRPr>
            </a:p>
          </p:txBody>
        </p:sp>
        <p:sp>
          <p:nvSpPr>
            <p:cNvPr id="209" name="Google Shape;209;p21"/>
            <p:cNvSpPr txBox="1"/>
            <p:nvPr/>
          </p:nvSpPr>
          <p:spPr>
            <a:xfrm>
              <a:off x="5105400" y="4724400"/>
              <a:ext cx="3048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FreightSans Pro Light" panose="02000606030000020004" pitchFamily="2" charset="0"/>
                </a:rPr>
                <a:t>3. Assume </a:t>
              </a:r>
              <a:r>
                <a:rPr lang="en-US" sz="1800" dirty="0" err="1">
                  <a:solidFill>
                    <a:schemeClr val="dk1"/>
                  </a:solidFill>
                  <a:latin typeface="FreightSans Pro Light" panose="02000606030000020004" pitchFamily="2" charset="0"/>
                </a:rPr>
                <a:t>recusive</a:t>
              </a:r>
              <a:r>
                <a:rPr lang="en-US" sz="1800" dirty="0">
                  <a:solidFill>
                    <a:schemeClr val="dk1"/>
                  </a:solidFill>
                  <a:latin typeface="FreightSans Pro Light" panose="02000606030000020004" pitchFamily="2" charset="0"/>
                </a:rPr>
                <a:t> solution to simpler problem</a:t>
              </a:r>
              <a:endParaRPr dirty="0">
                <a:latin typeface="FreightSans Pro Light" panose="02000606030000020004" pitchFamily="2" charset="0"/>
              </a:endParaRPr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6821129" y="4893795"/>
            <a:ext cx="3740854" cy="1308222"/>
            <a:chOff x="609600" y="4648200"/>
            <a:chExt cx="3352800" cy="914400"/>
          </a:xfrm>
        </p:grpSpPr>
        <p:sp>
          <p:nvSpPr>
            <p:cNvPr id="211" name="Google Shape;211;p21"/>
            <p:cNvSpPr/>
            <p:nvPr/>
          </p:nvSpPr>
          <p:spPr>
            <a:xfrm>
              <a:off x="609600" y="4648200"/>
              <a:ext cx="3352800" cy="914400"/>
            </a:xfrm>
            <a:prstGeom prst="wedgeRectCallout">
              <a:avLst>
                <a:gd name="adj1" fmla="val 1562"/>
                <a:gd name="adj2" fmla="val -108411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FreightSans Pro Light" panose="02000606030000020004" pitchFamily="2" charset="0"/>
              </a:endParaRPr>
            </a:p>
          </p:txBody>
        </p:sp>
        <p:sp>
          <p:nvSpPr>
            <p:cNvPr id="212" name="Google Shape;212;p21"/>
            <p:cNvSpPr txBox="1"/>
            <p:nvPr/>
          </p:nvSpPr>
          <p:spPr>
            <a:xfrm>
              <a:off x="762000" y="4800600"/>
              <a:ext cx="3048000" cy="594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FreightSans Pro Light" panose="02000606030000020004" pitchFamily="2" charset="0"/>
                </a:rPr>
                <a:t>4. ”Combine” the simpler part of the solution, with the recursive case</a:t>
              </a:r>
              <a:endParaRPr sz="1800" dirty="0">
                <a:solidFill>
                  <a:schemeClr val="dk1"/>
                </a:solidFill>
                <a:latin typeface="FreightSans Pro Light" panose="02000606030000020004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26B2C1-0C5E-01FF-F3A3-EA227B959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Key concepts – by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13D84F-8D70-8F51-C8B3-4E3CC5624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words</a:t>
            </a:r>
          </a:p>
        </p:txBody>
      </p:sp>
      <p:sp>
        <p:nvSpPr>
          <p:cNvPr id="218" name="Google Shape;218;p22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The sum of no numbers is zero</a:t>
            </a:r>
          </a:p>
          <a:p>
            <a:r>
              <a:rPr lang="en-US" dirty="0"/>
              <a:t>The sum of 1</a:t>
            </a:r>
            <a:r>
              <a:rPr lang="en-US" baseline="30000" dirty="0"/>
              <a:t>2</a:t>
            </a:r>
            <a:r>
              <a:rPr lang="en-US" dirty="0"/>
              <a:t> through n</a:t>
            </a:r>
            <a:r>
              <a:rPr lang="en-US" baseline="30000" dirty="0"/>
              <a:t>2</a:t>
            </a:r>
            <a:r>
              <a:rPr lang="en-US" dirty="0"/>
              <a:t> is the </a:t>
            </a:r>
          </a:p>
          <a:p>
            <a:pPr lvl="1"/>
            <a:r>
              <a:rPr lang="en-US" dirty="0"/>
              <a:t> sum of 1</a:t>
            </a:r>
            <a:r>
              <a:rPr lang="en-US" baseline="30000" dirty="0"/>
              <a:t>2</a:t>
            </a:r>
            <a:r>
              <a:rPr lang="en-US" dirty="0"/>
              <a:t> through (n-1</a:t>
            </a:r>
            <a:r>
              <a:rPr lang="en-US" baseline="30000" dirty="0"/>
              <a:t>)2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 plus n</a:t>
            </a:r>
            <a:r>
              <a:rPr lang="en-US" baseline="30000" dirty="0"/>
              <a:t>2</a:t>
            </a:r>
          </a:p>
        </p:txBody>
      </p:sp>
      <p:sp>
        <p:nvSpPr>
          <p:cNvPr id="222" name="Google Shape;222;p22"/>
          <p:cNvSpPr/>
          <p:nvPr/>
        </p:nvSpPr>
        <p:spPr>
          <a:xfrm>
            <a:off x="2019300" y="2971800"/>
            <a:ext cx="8077200" cy="193899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24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(n):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if n &lt; 1: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0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else: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</a:t>
            </a:r>
            <a:r>
              <a:rPr lang="en-US" sz="24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(n-1) + n**2 </a:t>
            </a:r>
            <a:endParaRPr dirty="0">
              <a:latin typeface="FreightSans Pro Light" panose="020006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75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/>
          <p:nvPr/>
        </p:nvSpPr>
        <p:spPr>
          <a:xfrm>
            <a:off x="1676400" y="2057400"/>
            <a:ext cx="883920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(3)</a:t>
            </a:r>
            <a:endParaRPr sz="20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endParaRPr sz="20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# </a:t>
            </a:r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(3) =&gt; </a:t>
            </a:r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(2) + 3**2 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#              =&gt; </a:t>
            </a:r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(1) + 2**2 + 3**2 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#              =&gt; </a:t>
            </a:r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(0) + 1**2 + 2**2 + 3**2  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#              =&gt; 0 + 1**2 + 2**2 + 3**2 = 14</a:t>
            </a:r>
            <a:endParaRPr dirty="0">
              <a:latin typeface="FreightSans Pro Light" panose="0200060603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A1BED-BE8E-D343-9014-6E76528924F0}"/>
              </a:ext>
            </a:extLst>
          </p:cNvPr>
          <p:cNvSpPr txBox="1"/>
          <p:nvPr/>
        </p:nvSpPr>
        <p:spPr>
          <a:xfrm>
            <a:off x="-504497" y="594885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13790A-6F7A-5A77-C58B-7D81F4277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work</a:t>
            </a:r>
          </a:p>
        </p:txBody>
      </p:sp>
    </p:spTree>
    <p:extLst>
      <p:ext uri="{BB962C8B-B14F-4D97-AF65-F5344CB8AC3E}">
        <p14:creationId xmlns:p14="http://schemas.microsoft.com/office/powerpoint/2010/main" val="1215034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9C4645F-8F8D-454B-AEFF-CA82AA9B3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8114" y="1499809"/>
            <a:ext cx="2435772" cy="833487"/>
          </a:xfrm>
        </p:spPr>
        <p:txBody>
          <a:bodyPr>
            <a:normAutofit fontScale="90000"/>
          </a:bodyPr>
          <a:lstStyle/>
          <a:p>
            <a:r>
              <a:rPr lang="en-US" dirty="0"/>
              <a:t>Recursion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F12056-824E-9446-BA75-343BB0E365D7}"/>
              </a:ext>
            </a:extLst>
          </p:cNvPr>
          <p:cNvSpPr txBox="1"/>
          <p:nvPr/>
        </p:nvSpPr>
        <p:spPr>
          <a:xfrm>
            <a:off x="3048000" y="221354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M. C. Escher : </a:t>
            </a:r>
            <a:r>
              <a:rPr lang="en-US" sz="1400" b="0" i="1" u="none" strike="noStrike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Drawing Hands</a:t>
            </a:r>
            <a:endParaRPr lang="en-US" b="0" i="0" u="none" strike="noStrike" dirty="0"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CD343CE-912B-124B-B004-FE796EAD3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545" y="2521326"/>
            <a:ext cx="4578663" cy="381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D2041-6146-7C83-8488-989CF561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246" name="Google Shape;246;p25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In what order do we sum the squares ?</a:t>
            </a:r>
          </a:p>
          <a:p>
            <a:r>
              <a:rPr lang="en-US" dirty="0"/>
              <a:t>How does this compare to iterative approach ?</a:t>
            </a:r>
          </a:p>
        </p:txBody>
      </p:sp>
      <p:sp>
        <p:nvSpPr>
          <p:cNvPr id="250" name="Google Shape;250;p25"/>
          <p:cNvSpPr/>
          <p:nvPr/>
        </p:nvSpPr>
        <p:spPr>
          <a:xfrm>
            <a:off x="3467100" y="2228070"/>
            <a:ext cx="5257800" cy="147732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(n):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0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for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in range(1,n+1):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+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*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return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204477" y="3910187"/>
            <a:ext cx="5867400" cy="1477328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(n):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if n &lt; 1: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0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else: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(n-1) + n**2 </a:t>
            </a:r>
            <a:endParaRPr dirty="0">
              <a:latin typeface="FreightSans Pro Light" panose="02000606030000020004" pitchFamily="2" charset="0"/>
            </a:endParaRPr>
          </a:p>
        </p:txBody>
      </p:sp>
      <p:sp>
        <p:nvSpPr>
          <p:cNvPr id="252" name="Google Shape;252;p25"/>
          <p:cNvSpPr/>
          <p:nvPr/>
        </p:nvSpPr>
        <p:spPr>
          <a:xfrm>
            <a:off x="6053134" y="3910187"/>
            <a:ext cx="5867400" cy="1477328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(n):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if n &lt; 1: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0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else: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n**2 +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(n-1)</a:t>
            </a:r>
            <a:endParaRPr dirty="0">
              <a:latin typeface="FreightSans Pro Light" panose="020006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067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52523A-4AED-0299-6F44-1399BD00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 …</a:t>
            </a:r>
          </a:p>
        </p:txBody>
      </p:sp>
      <p:sp>
        <p:nvSpPr>
          <p:cNvPr id="387" name="Google Shape;387;p38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The recursive “leap of faith” works as long as we hit the base case eventually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happens if we don’t?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(unwanted)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1" y="1295400"/>
            <a:ext cx="8011383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473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Recursion?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0" y="1295400"/>
            <a:ext cx="8001000" cy="3657600"/>
          </a:xfrm>
        </p:spPr>
        <p:txBody>
          <a:bodyPr/>
          <a:lstStyle/>
          <a:p>
            <a:r>
              <a:rPr lang="en-US" sz="2400" dirty="0"/>
              <a:t>“After Abstraction, Recursion is probably the 2</a:t>
            </a:r>
            <a:r>
              <a:rPr lang="en-US" sz="2400" baseline="30000" dirty="0"/>
              <a:t>nd</a:t>
            </a:r>
            <a:r>
              <a:rPr lang="en-US" sz="2400" dirty="0"/>
              <a:t> biggest idea in this course”</a:t>
            </a:r>
          </a:p>
          <a:p>
            <a:r>
              <a:rPr lang="en-US" sz="2400" dirty="0"/>
              <a:t>“It’s tremendously useful when the problem is self-similar”</a:t>
            </a:r>
          </a:p>
          <a:p>
            <a:r>
              <a:rPr lang="en-US" sz="2400" dirty="0">
                <a:solidFill>
                  <a:srgbClr val="000000"/>
                </a:solidFill>
              </a:rPr>
              <a:t>“It’s no more powerful than iteration, but often leads to more concise &amp; better code”</a:t>
            </a:r>
          </a:p>
          <a:p>
            <a:r>
              <a:rPr lang="en-US" sz="2400" dirty="0">
                <a:solidFill>
                  <a:srgbClr val="000000"/>
                </a:solidFill>
              </a:rPr>
              <a:t>“It’s more ‘mathematical’”</a:t>
            </a:r>
          </a:p>
          <a:p>
            <a:r>
              <a:rPr lang="en-US" sz="2400" dirty="0">
                <a:solidFill>
                  <a:srgbClr val="000000"/>
                </a:solidFill>
              </a:rPr>
              <a:t>“It embodies the beauty and joy of computing”</a:t>
            </a:r>
          </a:p>
          <a:p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33892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209800" y="1066800"/>
            <a:ext cx="8153400" cy="990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List all items on your hard disk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half" idx="2"/>
          </p:nvPr>
        </p:nvSpPr>
        <p:spPr>
          <a:xfrm>
            <a:off x="6400800" y="1752600"/>
            <a:ext cx="8001000" cy="838200"/>
          </a:xfrm>
        </p:spPr>
        <p:txBody>
          <a:bodyPr/>
          <a:lstStyle/>
          <a:p>
            <a:r>
              <a:rPr lang="en-US" dirty="0"/>
              <a:t>Files</a:t>
            </a:r>
          </a:p>
          <a:p>
            <a:r>
              <a:rPr lang="en-US" dirty="0"/>
              <a:t>Folders contain</a:t>
            </a:r>
          </a:p>
          <a:p>
            <a:pPr lvl="1"/>
            <a:r>
              <a:rPr lang="en-US" dirty="0"/>
              <a:t>Files</a:t>
            </a:r>
          </a:p>
          <a:p>
            <a:pPr lvl="1"/>
            <a:r>
              <a:rPr lang="en-US" dirty="0"/>
              <a:t>Folders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52600"/>
            <a:ext cx="3505200" cy="419701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924800" y="4114801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reightSans Pro Light" panose="02000606030000020004" pitchFamily="2" charset="0"/>
              </a:rPr>
              <a:t>Recursion!</a:t>
            </a: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7696200" y="3962400"/>
            <a:ext cx="1676400" cy="685800"/>
          </a:xfrm>
          <a:prstGeom prst="wedgeRectCallout">
            <a:avLst>
              <a:gd name="adj1" fmla="val -21979"/>
              <a:gd name="adj2" fmla="val -98958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dirty="0">
              <a:solidFill>
                <a:schemeClr val="tx1"/>
              </a:solidFill>
              <a:latin typeface="FreightSans Pro Light" panose="020006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903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0"/>
          <p:cNvSpPr txBox="1">
            <a:spLocks noGrp="1"/>
          </p:cNvSpPr>
          <p:nvPr>
            <p:ph type="title"/>
          </p:nvPr>
        </p:nvSpPr>
        <p:spPr>
          <a:xfrm>
            <a:off x="2209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r>
              <a:rPr lang="en-US"/>
              <a:t>Tail Recursion</a:t>
            </a:r>
            <a:endParaRPr/>
          </a:p>
        </p:txBody>
      </p:sp>
      <p:sp>
        <p:nvSpPr>
          <p:cNvPr id="406" name="Google Shape;406;p40"/>
          <p:cNvSpPr txBox="1">
            <a:spLocks noGrp="1"/>
          </p:cNvSpPr>
          <p:nvPr>
            <p:ph idx="1"/>
          </p:nvPr>
        </p:nvSpPr>
        <p:spPr>
          <a:xfrm>
            <a:off x="2209800" y="1066800"/>
            <a:ext cx="7620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-US"/>
              <a:t>All the work happens on the way down the recursion</a:t>
            </a:r>
            <a:endParaRPr/>
          </a:p>
          <a:p>
            <a:pPr marL="285750" indent="-285750"/>
            <a:r>
              <a:rPr lang="en-US"/>
              <a:t>On the way back up, just return</a:t>
            </a:r>
            <a:endParaRPr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1EEB9F7-90B0-BE47-85F9-3155D0E4E9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28956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>
                <a:latin typeface="FreightSans Pro Light" panose="02000606030000020004" pitchFamily="2" charset="0"/>
              </a:rPr>
              <a:t>UCB CS88 Sp19 L5</a:t>
            </a:r>
          </a:p>
        </p:txBody>
      </p:sp>
      <p:sp>
        <p:nvSpPr>
          <p:cNvPr id="409" name="Google Shape;409;p40"/>
          <p:cNvSpPr txBox="1">
            <a:spLocks noGrp="1"/>
          </p:cNvSpPr>
          <p:nvPr>
            <p:ph type="sldNum" sz="quarter" idx="4294967295"/>
          </p:nvPr>
        </p:nvSpPr>
        <p:spPr>
          <a:xfrm>
            <a:off x="11658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fld id="{00000000-1234-1234-1234-123412341234}" type="slidenum">
              <a:rPr lang="en-US"/>
              <a:pPr/>
              <a:t>35</a:t>
            </a:fld>
            <a:endParaRPr dirty="0"/>
          </a:p>
        </p:txBody>
      </p:sp>
      <p:sp>
        <p:nvSpPr>
          <p:cNvPr id="11" name="Google Shape;121;p15">
            <a:extLst>
              <a:ext uri="{FF2B5EF4-FFF2-40B4-BE49-F238E27FC236}">
                <a16:creationId xmlns:a16="http://schemas.microsoft.com/office/drawing/2014/main" id="{82A02903-4434-3440-AA63-155F65B0FBAE}"/>
              </a:ext>
            </a:extLst>
          </p:cNvPr>
          <p:cNvSpPr txBox="1">
            <a:spLocks noGrp="1"/>
          </p:cNvSpPr>
          <p:nvPr>
            <p:ph type="dt" idx="4294967295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r>
              <a:rPr lang="en-US" dirty="0">
                <a:latin typeface="FreightSans Pro Light" panose="02000606030000020004" pitchFamily="2" charset="0"/>
              </a:rPr>
              <a:t>2/25/19</a:t>
            </a:r>
            <a:endParaRPr dirty="0">
              <a:latin typeface="FreightSans Pro Light" panose="02000606030000020004" pitchFamily="2" charset="0"/>
            </a:endParaRPr>
          </a:p>
        </p:txBody>
      </p:sp>
      <p:sp>
        <p:nvSpPr>
          <p:cNvPr id="410" name="Google Shape;410;p40"/>
          <p:cNvSpPr/>
          <p:nvPr/>
        </p:nvSpPr>
        <p:spPr>
          <a:xfrm>
            <a:off x="1828800" y="2785409"/>
            <a:ext cx="8610600" cy="31700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sum_up_squares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</a:t>
            </a:r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, n, </a:t>
            </a:r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):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"""Sum the squares from </a:t>
            </a:r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to n in incr. order"""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if </a:t>
            </a:r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&gt; n: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</a:t>
            </a:r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endParaRPr sz="20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else: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</a:t>
            </a:r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sum_up_squares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(i+1, n, </a:t>
            </a:r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+ </a:t>
            </a:r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**2)</a:t>
            </a:r>
            <a:endParaRPr dirty="0">
              <a:latin typeface="FreightSans Pro Light" panose="02000606030000020004" pitchFamily="2" charset="0"/>
            </a:endParaRPr>
          </a:p>
          <a:p>
            <a:endParaRPr sz="20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endParaRPr sz="20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</a:t>
            </a:r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sum_up_squares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(1,3,0)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14</a:t>
            </a:r>
            <a:endParaRPr dirty="0">
              <a:latin typeface="FreightSans Pro Light" panose="02000606030000020004" pitchFamily="2" charset="0"/>
            </a:endParaRPr>
          </a:p>
        </p:txBody>
      </p:sp>
      <p:sp>
        <p:nvSpPr>
          <p:cNvPr id="411" name="Google Shape;411;p40"/>
          <p:cNvSpPr/>
          <p:nvPr/>
        </p:nvSpPr>
        <p:spPr>
          <a:xfrm>
            <a:off x="3048000" y="3810000"/>
            <a:ext cx="3730580" cy="3048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FreightSans Pro Light" panose="02000606030000020004" pitchFamily="2" charset="0"/>
              </a:rPr>
              <a:t>Base Case</a:t>
            </a:r>
            <a:endParaRPr dirty="0">
              <a:latin typeface="FreightSans Pro Light" panose="02000606030000020004" pitchFamily="2" charset="0"/>
            </a:endParaRPr>
          </a:p>
        </p:txBody>
      </p:sp>
      <p:sp>
        <p:nvSpPr>
          <p:cNvPr id="412" name="Google Shape;412;p40"/>
          <p:cNvSpPr/>
          <p:nvPr/>
        </p:nvSpPr>
        <p:spPr>
          <a:xfrm>
            <a:off x="3048000" y="4343400"/>
            <a:ext cx="6705600" cy="533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FreightSans Pro Light" panose="02000606030000020004" pitchFamily="2" charset="0"/>
              </a:rPr>
              <a:t>Tail Recursive Case</a:t>
            </a:r>
            <a:endParaRPr dirty="0">
              <a:latin typeface="FreightSans Pro Light" panose="020006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63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>
            <a:spLocks noGrp="1"/>
          </p:cNvSpPr>
          <p:nvPr>
            <p:ph type="title"/>
          </p:nvPr>
        </p:nvSpPr>
        <p:spPr>
          <a:xfrm>
            <a:off x="2209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r>
              <a:rPr lang="en-US"/>
              <a:t>Local variables</a:t>
            </a:r>
            <a:endParaRPr/>
          </a:p>
        </p:txBody>
      </p:sp>
      <p:sp>
        <p:nvSpPr>
          <p:cNvPr id="258" name="Google Shape;258;p26"/>
          <p:cNvSpPr txBox="1">
            <a:spLocks noGrp="1"/>
          </p:cNvSpPr>
          <p:nvPr>
            <p:ph idx="1"/>
          </p:nvPr>
        </p:nvSpPr>
        <p:spPr>
          <a:xfrm>
            <a:off x="1676400" y="4282976"/>
            <a:ext cx="80010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-US" dirty="0"/>
              <a:t>Each call has its own “frame” of local variables</a:t>
            </a:r>
            <a:endParaRPr dirty="0"/>
          </a:p>
          <a:p>
            <a:pPr marL="285750" indent="-285750"/>
            <a:r>
              <a:rPr lang="en-US" dirty="0"/>
              <a:t>What about </a:t>
            </a:r>
            <a:r>
              <a:rPr lang="en-US" dirty="0" err="1"/>
              <a:t>globals</a:t>
            </a:r>
            <a:r>
              <a:rPr lang="en-US" dirty="0"/>
              <a:t>?</a:t>
            </a:r>
            <a:endParaRPr dirty="0"/>
          </a:p>
          <a:p>
            <a:pPr marL="285750" indent="-285750"/>
            <a:r>
              <a:rPr lang="en-US" dirty="0"/>
              <a:t>Let’s see the environment diagrams (next lecture)</a:t>
            </a:r>
            <a:endParaRPr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2CE9C8D-3E5C-B341-8B47-0CAF75FAB6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28956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>
                <a:latin typeface="FreightSans Pro Light" panose="02000606030000020004" pitchFamily="2" charset="0"/>
              </a:rPr>
              <a:t>UCB CS88 Sp19 L5</a:t>
            </a:r>
          </a:p>
        </p:txBody>
      </p:sp>
      <p:sp>
        <p:nvSpPr>
          <p:cNvPr id="261" name="Google Shape;261;p26"/>
          <p:cNvSpPr txBox="1">
            <a:spLocks noGrp="1"/>
          </p:cNvSpPr>
          <p:nvPr>
            <p:ph type="sldNum" sz="quarter" idx="4294967295"/>
          </p:nvPr>
        </p:nvSpPr>
        <p:spPr>
          <a:xfrm>
            <a:off x="11658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fld id="{00000000-1234-1234-1234-123412341234}" type="slidenum">
              <a:rPr lang="en-US"/>
              <a:pPr/>
              <a:t>36</a:t>
            </a:fld>
            <a:endParaRPr dirty="0"/>
          </a:p>
        </p:txBody>
      </p:sp>
      <p:sp>
        <p:nvSpPr>
          <p:cNvPr id="13" name="Google Shape;121;p15">
            <a:extLst>
              <a:ext uri="{FF2B5EF4-FFF2-40B4-BE49-F238E27FC236}">
                <a16:creationId xmlns:a16="http://schemas.microsoft.com/office/drawing/2014/main" id="{0FEA4E53-C724-3047-8C1A-4A8897CFC710}"/>
              </a:ext>
            </a:extLst>
          </p:cNvPr>
          <p:cNvSpPr txBox="1">
            <a:spLocks noGrp="1"/>
          </p:cNvSpPr>
          <p:nvPr>
            <p:ph type="dt" idx="4294967295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r>
              <a:rPr lang="en-US" dirty="0">
                <a:latin typeface="FreightSans Pro Light" panose="02000606030000020004" pitchFamily="2" charset="0"/>
              </a:rPr>
              <a:t>2/25/19</a:t>
            </a:r>
            <a:endParaRPr dirty="0">
              <a:latin typeface="FreightSans Pro Light" panose="02000606030000020004" pitchFamily="2" charset="0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1676400" y="1600200"/>
            <a:ext cx="8763000" cy="2308324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24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(n):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</a:t>
            </a:r>
            <a:r>
              <a:rPr lang="en-US" sz="24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n_squared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n**2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if n &lt; 1: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0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else:</a:t>
            </a:r>
            <a:endParaRPr dirty="0">
              <a:latin typeface="FreightSans Pro Light" panose="02000606030000020004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</a:t>
            </a:r>
            <a:r>
              <a:rPr lang="en-US" sz="24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n_squared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+ </a:t>
            </a:r>
            <a:r>
              <a:rPr lang="en-US" sz="24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(n-1)</a:t>
            </a:r>
            <a:endParaRPr dirty="0">
              <a:latin typeface="FreightSans Pro Light" panose="02000606030000020004" pitchFamily="2" charset="0"/>
            </a:endParaRPr>
          </a:p>
        </p:txBody>
      </p:sp>
      <p:sp>
        <p:nvSpPr>
          <p:cNvPr id="263" name="Google Shape;263;p26"/>
          <p:cNvSpPr/>
          <p:nvPr/>
        </p:nvSpPr>
        <p:spPr>
          <a:xfrm>
            <a:off x="2438400" y="2057400"/>
            <a:ext cx="1828800" cy="3810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 dirty="0">
              <a:solidFill>
                <a:schemeClr val="dk1"/>
              </a:solidFill>
              <a:latin typeface="FreightSans Pro Light" panose="02000606030000020004" pitchFamily="2" charset="0"/>
            </a:endParaRPr>
          </a:p>
        </p:txBody>
      </p:sp>
      <p:sp>
        <p:nvSpPr>
          <p:cNvPr id="264" name="Google Shape;264;p26"/>
          <p:cNvSpPr/>
          <p:nvPr/>
        </p:nvSpPr>
        <p:spPr>
          <a:xfrm>
            <a:off x="5181600" y="1676400"/>
            <a:ext cx="304800" cy="3810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 dirty="0">
              <a:solidFill>
                <a:schemeClr val="dk1"/>
              </a:solidFill>
              <a:latin typeface="FreightSans Pro Light" panose="02000606030000020004" pitchFamily="2" charset="0"/>
            </a:endParaRPr>
          </a:p>
        </p:txBody>
      </p:sp>
      <p:sp>
        <p:nvSpPr>
          <p:cNvPr id="265" name="Google Shape;265;p26"/>
          <p:cNvSpPr/>
          <p:nvPr/>
        </p:nvSpPr>
        <p:spPr>
          <a:xfrm>
            <a:off x="6248400" y="3510518"/>
            <a:ext cx="304800" cy="3810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 dirty="0">
              <a:solidFill>
                <a:schemeClr val="dk1"/>
              </a:solidFill>
              <a:latin typeface="FreightSans Pro Light" panose="02000606030000020004" pitchFamily="2" charset="0"/>
            </a:endParaRPr>
          </a:p>
        </p:txBody>
      </p:sp>
      <p:sp>
        <p:nvSpPr>
          <p:cNvPr id="266" name="Google Shape;266;p26">
            <a:hlinkClick r:id="rId3"/>
          </p:cNvPr>
          <p:cNvSpPr/>
          <p:nvPr/>
        </p:nvSpPr>
        <p:spPr>
          <a:xfrm>
            <a:off x="7340340" y="5818078"/>
            <a:ext cx="257795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FreightSans Pro Light" panose="02000606030000020004" pitchFamily="2" charset="0"/>
              </a:rPr>
              <a:t>https://</a:t>
            </a:r>
            <a:r>
              <a:rPr lang="en-US" sz="2000" dirty="0" err="1">
                <a:solidFill>
                  <a:schemeClr val="dk1"/>
                </a:solidFill>
                <a:latin typeface="FreightSans Pro Light" panose="02000606030000020004" pitchFamily="2" charset="0"/>
              </a:rPr>
              <a:t>goo.gl</a:t>
            </a:r>
            <a:r>
              <a:rPr lang="en-US" sz="2000" dirty="0">
                <a:solidFill>
                  <a:schemeClr val="dk1"/>
                </a:solidFill>
                <a:latin typeface="FreightSans Pro Light" panose="02000606030000020004" pitchFamily="2" charset="0"/>
              </a:rPr>
              <a:t>/</a:t>
            </a:r>
            <a:r>
              <a:rPr lang="en-US" sz="2000" dirty="0" err="1">
                <a:solidFill>
                  <a:schemeClr val="dk1"/>
                </a:solidFill>
                <a:latin typeface="FreightSans Pro Light" panose="02000606030000020004" pitchFamily="2" charset="0"/>
              </a:rPr>
              <a:t>CiFaUJ</a:t>
            </a:r>
            <a:endParaRPr sz="2000" dirty="0">
              <a:solidFill>
                <a:schemeClr val="dk1"/>
              </a:solidFill>
              <a:latin typeface="FreightSans Pro Light" panose="020006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31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2209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r>
              <a:rPr lang="en-US" dirty="0"/>
              <a:t>For Homework</a:t>
            </a:r>
            <a:endParaRPr dirty="0"/>
          </a:p>
        </p:txBody>
      </p:sp>
      <p:sp>
        <p:nvSpPr>
          <p:cNvPr id="187" name="Google Shape;187;p20"/>
          <p:cNvSpPr txBox="1">
            <a:spLocks noGrp="1"/>
          </p:cNvSpPr>
          <p:nvPr>
            <p:ph idx="1"/>
          </p:nvPr>
        </p:nvSpPr>
        <p:spPr>
          <a:xfrm>
            <a:off x="1893939" y="1132758"/>
            <a:ext cx="8534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indent="0">
              <a:spcBef>
                <a:spcPts val="0"/>
              </a:spcBef>
              <a:buSzPts val="2000"/>
              <a:buNone/>
            </a:pP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fibonacci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(n) = 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fibonacci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(n-1) + 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fibonacci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(n-2)</a:t>
            </a:r>
            <a:endParaRPr dirty="0"/>
          </a:p>
          <a:p>
            <a:pPr marL="0" indent="0">
              <a:spcBef>
                <a:spcPts val="600"/>
              </a:spcBef>
              <a:buSzPts val="2000"/>
              <a:buNone/>
            </a:pP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	where 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fibonacci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(1) == 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fibonacci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(0) == 1</a:t>
            </a:r>
            <a:endParaRPr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4B2DB86-F03C-6D47-A72B-A768161B5E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28956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>
                <a:latin typeface="FreightSans Pro Light" panose="02000606030000020004" pitchFamily="2" charset="0"/>
              </a:rPr>
              <a:t>UCB CS88 Sp19 L5</a:t>
            </a:r>
          </a:p>
        </p:txBody>
      </p:sp>
      <p:sp>
        <p:nvSpPr>
          <p:cNvPr id="190" name="Google Shape;190;p20"/>
          <p:cNvSpPr txBox="1">
            <a:spLocks noGrp="1"/>
          </p:cNvSpPr>
          <p:nvPr>
            <p:ph type="sldNum" sz="quarter" idx="4294967295"/>
          </p:nvPr>
        </p:nvSpPr>
        <p:spPr>
          <a:xfrm>
            <a:off x="11658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fld id="{00000000-1234-1234-1234-123412341234}" type="slidenum">
              <a:rPr lang="en-US"/>
              <a:pPr/>
              <a:t>37</a:t>
            </a:fld>
            <a:endParaRPr dirty="0"/>
          </a:p>
        </p:txBody>
      </p:sp>
      <p:sp>
        <p:nvSpPr>
          <p:cNvPr id="11" name="Google Shape;121;p15">
            <a:extLst>
              <a:ext uri="{FF2B5EF4-FFF2-40B4-BE49-F238E27FC236}">
                <a16:creationId xmlns:a16="http://schemas.microsoft.com/office/drawing/2014/main" id="{D2652B60-594B-8E4A-AFD4-8A788026EF07}"/>
              </a:ext>
            </a:extLst>
          </p:cNvPr>
          <p:cNvSpPr txBox="1">
            <a:spLocks noGrp="1"/>
          </p:cNvSpPr>
          <p:nvPr>
            <p:ph type="dt" idx="4294967295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r>
              <a:rPr lang="en-US" dirty="0">
                <a:latin typeface="FreightSans Pro Light" panose="02000606030000020004" pitchFamily="2" charset="0"/>
              </a:rPr>
              <a:t>2/25/19</a:t>
            </a:r>
            <a:endParaRPr dirty="0">
              <a:latin typeface="FreightSans Pro Light" panose="0200060603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ABB2B5-C1DB-644B-8138-0AD343BB7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939" y="2678962"/>
            <a:ext cx="3739258" cy="2318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F241FB-E420-3B48-AF98-D6AFD9234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1" y="2623447"/>
            <a:ext cx="3861251" cy="242937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E09408-0027-DD1E-98CA-91C6D33E0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its behavior (print)</a:t>
            </a:r>
          </a:p>
        </p:txBody>
      </p:sp>
      <p:sp>
        <p:nvSpPr>
          <p:cNvPr id="365" name="Google Shape;365;p36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What about sum?</a:t>
            </a:r>
          </a:p>
          <a:p>
            <a:r>
              <a:rPr lang="en-US" dirty="0"/>
              <a:t>Don’t confuse print with return value </a:t>
            </a:r>
          </a:p>
        </p:txBody>
      </p:sp>
      <p:sp>
        <p:nvSpPr>
          <p:cNvPr id="368" name="Google Shape;368;p36"/>
          <p:cNvSpPr txBox="1">
            <a:spLocks noGrp="1"/>
          </p:cNvSpPr>
          <p:nvPr>
            <p:ph type="sldNum" sz="quarter" idx="4294967295"/>
          </p:nvPr>
        </p:nvSpPr>
        <p:spPr>
          <a:xfrm>
            <a:off x="11658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fld id="{00000000-1234-1234-1234-123412341234}" type="slidenum">
              <a:rPr lang="en-US"/>
              <a:pPr/>
              <a:t>38</a:t>
            </a:fld>
            <a:endParaRPr dirty="0"/>
          </a:p>
        </p:txBody>
      </p:sp>
      <p:pic>
        <p:nvPicPr>
          <p:cNvPr id="369" name="Google Shape;369;p36" descr="Screen Shot 2016-02-17 at 2.44.05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916" y="2184400"/>
            <a:ext cx="6848415" cy="43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2209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r>
              <a:rPr lang="en-US" dirty="0"/>
              <a:t>Recursion</a:t>
            </a:r>
            <a:endParaRPr dirty="0"/>
          </a:p>
        </p:txBody>
      </p:sp>
      <p:sp>
        <p:nvSpPr>
          <p:cNvPr id="127" name="Google Shape;127;p16"/>
          <p:cNvSpPr txBox="1">
            <a:spLocks noGrp="1"/>
          </p:cNvSpPr>
          <p:nvPr>
            <p:ph idx="1"/>
          </p:nvPr>
        </p:nvSpPr>
        <p:spPr>
          <a:xfrm>
            <a:off x="2126512" y="1187303"/>
            <a:ext cx="7620000" cy="356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-US" dirty="0"/>
              <a:t>Recursion is…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A) Less powerful than a for loop</a:t>
            </a:r>
            <a:br>
              <a:rPr lang="en-US" dirty="0"/>
            </a:br>
            <a:r>
              <a:rPr lang="en-US" dirty="0"/>
              <a:t>B) As powerful as a for loop</a:t>
            </a:r>
            <a:br>
              <a:rPr lang="en-US" dirty="0"/>
            </a:br>
            <a:r>
              <a:rPr lang="en-US" dirty="0"/>
              <a:t>C) As powerful as a while loop</a:t>
            </a:r>
            <a:br>
              <a:rPr lang="en-US" dirty="0"/>
            </a:br>
            <a:r>
              <a:rPr lang="en-US" dirty="0"/>
              <a:t>D) More powerful than a while loop</a:t>
            </a:r>
            <a:br>
              <a:rPr lang="en-US" dirty="0"/>
            </a:br>
            <a:r>
              <a:rPr lang="en-US" dirty="0"/>
              <a:t>E) Just different all together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F3D363-208F-7C47-9C6A-147A5E44F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512" y="1963268"/>
            <a:ext cx="2794000" cy="2463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4C5404-CDDB-C54D-B5FF-C6A4497C3BC2}"/>
              </a:ext>
            </a:extLst>
          </p:cNvPr>
          <p:cNvSpPr txBox="1"/>
          <p:nvPr/>
        </p:nvSpPr>
        <p:spPr>
          <a:xfrm>
            <a:off x="1702392" y="4464283"/>
            <a:ext cx="7884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eightSans Pro Light" panose="02000606030000020004" pitchFamily="2" charset="0"/>
              </a:rPr>
              <a:t>Solution:</a:t>
            </a:r>
            <a:br>
              <a:rPr lang="en-US" sz="2400" dirty="0">
                <a:latin typeface="FreightSans Pro Light" panose="02000606030000020004" pitchFamily="2" charset="0"/>
              </a:rPr>
            </a:br>
            <a:r>
              <a:rPr lang="en-US" sz="2400" dirty="0">
                <a:latin typeface="FreightSans Pro Light" panose="02000606030000020004" pitchFamily="2" charset="0"/>
              </a:rPr>
              <a:t>C) Any recursion can be formulated as a while loop and any while loop can be formulated as a recursion (with a global variable).</a:t>
            </a:r>
            <a:endParaRPr lang="en-US" dirty="0">
              <a:latin typeface="FreightSans Pro Light" panose="020006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8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7811-460B-E647-9B85-3E234672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>
                <a:latin typeface="Source Code Pro" panose="020B0509030403020204" pitchFamily="49" charset="77"/>
              </a:rPr>
              <a:t>vee</a:t>
            </a:r>
            <a:r>
              <a:rPr lang="en-US" dirty="0"/>
              <a:t> / Fractals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DF83C-DBDE-A640-BDD5-E07874C13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Source Code Pro" panose="020B0509030403020204" pitchFamily="49" charset="77"/>
              </a:rPr>
              <a:t>python3 –</a:t>
            </a:r>
            <a:r>
              <a:rPr lang="en-US" sz="2000" dirty="0" err="1">
                <a:latin typeface="Source Code Pro" panose="020B0509030403020204" pitchFamily="49" charset="77"/>
              </a:rPr>
              <a:t>i</a:t>
            </a:r>
            <a:r>
              <a:rPr lang="en-US" sz="2000" dirty="0">
                <a:latin typeface="Source Code Pro" panose="020B0509030403020204" pitchFamily="49" charset="77"/>
              </a:rPr>
              <a:t> 11-Recursion.py</a:t>
            </a:r>
          </a:p>
          <a:p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This uses Turtle Graphics.</a:t>
            </a:r>
          </a:p>
          <a:p>
            <a:pPr lvl="1"/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 turtle module is really cool, but </a:t>
            </a:r>
            <a:r>
              <a:rPr lang="en-US" sz="20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not</a:t>
            </a: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something you need to learn</a:t>
            </a:r>
          </a:p>
          <a:p>
            <a:r>
              <a:rPr lang="en-US" sz="2000" dirty="0">
                <a:latin typeface="Source Code Pro" panose="020B0509030403020204" pitchFamily="49" charset="77"/>
                <a:ea typeface="Open Sans Light" panose="020B0606030504020204" pitchFamily="34" charset="0"/>
                <a:cs typeface="Open Sans Light" panose="020B0606030504020204" pitchFamily="34" charset="0"/>
              </a:rPr>
              <a:t>vee</a:t>
            </a: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is the one recursive problem that doesn't have a base case</a:t>
            </a:r>
          </a:p>
          <a:p>
            <a:pPr lvl="1"/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But fractals in general are a fun way to visualize self-similar structures</a:t>
            </a:r>
          </a:p>
          <a:p>
            <a:r>
              <a:rPr lang="en-US" sz="2000" dirty="0"/>
              <a:t>Use the following keys to play with the demo</a:t>
            </a:r>
          </a:p>
          <a:p>
            <a:pPr lvl="1"/>
            <a:r>
              <a:rPr lang="en-US" sz="2000" dirty="0"/>
              <a:t>Space to draw</a:t>
            </a:r>
          </a:p>
          <a:p>
            <a:pPr lvl="1"/>
            <a:r>
              <a:rPr lang="en-US" sz="2000" dirty="0"/>
              <a:t>C to Clear</a:t>
            </a:r>
          </a:p>
          <a:p>
            <a:pPr lvl="1"/>
            <a:r>
              <a:rPr lang="en-US" sz="2000" dirty="0"/>
              <a:t>Up to add "vee" to the functions list</a:t>
            </a:r>
          </a:p>
          <a:p>
            <a:pPr lvl="1"/>
            <a:r>
              <a:rPr lang="en-US" sz="2000" dirty="0"/>
              <a:t>Down to remove the "vee" functions from the list.</a:t>
            </a:r>
          </a:p>
          <a:p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hlinkClick r:id="rId2"/>
              </a:rPr>
              <a:t>Some </a:t>
            </a: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hlinkClick r:id="rId3"/>
              </a:rPr>
              <a:t>cool</a:t>
            </a:r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hlinkClick r:id="rId2"/>
              </a:rPr>
              <a:t> variations on vee, seen in Snap! (the language of CS10)</a:t>
            </a:r>
            <a:endParaRPr lang="en-US" sz="20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r>
              <a:rPr lang="en-US" sz="2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hlinkClick r:id="rId4"/>
              </a:rPr>
              <a:t>More Fractals</a:t>
            </a:r>
            <a:endParaRPr lang="en-US" sz="20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3158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Recursion? More Reasons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09800" y="1143000"/>
            <a:ext cx="8001000" cy="838200"/>
          </a:xfrm>
        </p:spPr>
        <p:txBody>
          <a:bodyPr/>
          <a:lstStyle/>
          <a:p>
            <a:r>
              <a:rPr lang="en-US" dirty="0"/>
              <a:t>Recursive structures exist (sometimes hidden) in nature and therefore in data!</a:t>
            </a:r>
          </a:p>
          <a:p>
            <a:r>
              <a:rPr lang="en-US" dirty="0"/>
              <a:t>It’s mentally and sometimes computationally more efficient to process recursive structures using recursion. </a:t>
            </a:r>
          </a:p>
        </p:txBody>
      </p:sp>
      <p:pic>
        <p:nvPicPr>
          <p:cNvPr id="10" name="Shape 3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67600" y="3581400"/>
            <a:ext cx="28194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9BE0AB-F658-3649-A5A7-F755D59EB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337" y="3497226"/>
            <a:ext cx="2930156" cy="293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Recursion?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Recursive structures exist (sometimes hidden) in nature and therefore in data!</a:t>
            </a:r>
          </a:p>
          <a:p>
            <a:r>
              <a:rPr lang="en-US" dirty="0"/>
              <a:t>It’s mentally and sometimes computationally more efficient to process recursive structures using recursion. </a:t>
            </a:r>
          </a:p>
          <a:p>
            <a:r>
              <a:rPr lang="en-US" dirty="0"/>
              <a:t>Sometimes, the recursive definition is easier to understand or write, even if it is computationally slower.</a:t>
            </a:r>
          </a:p>
          <a:p>
            <a:pPr lvl="1"/>
            <a:r>
              <a:rPr lang="en-US" dirty="0"/>
              <a:t> Fractals are definitely easily to think of recursively!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7A9B37-A1B6-EE5B-4500-1F8B1B017F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Shape 3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24600" y="3539756"/>
            <a:ext cx="2930156" cy="293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9BE0AB-F658-3649-A5A7-F755D59EB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304800"/>
            <a:ext cx="2930156" cy="293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6803FE-00A3-CC18-4F09-1778EB3B3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Recursion</a:t>
            </a:r>
          </a:p>
        </p:txBody>
      </p:sp>
      <p:sp>
        <p:nvSpPr>
          <p:cNvPr id="109" name="Google Shape;109;p14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8763000" cy="826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-US" dirty="0"/>
              <a:t>Recursive function calls itself, directly or indirectly</a:t>
            </a:r>
          </a:p>
        </p:txBody>
      </p:sp>
      <p:pic>
        <p:nvPicPr>
          <p:cNvPr id="113" name="Google Shape;113;p14" descr="Screen Shot 2016-02-17 at 7.38.1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564" y="1587500"/>
            <a:ext cx="4991100" cy="1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 descr="Screen Shot 2016-02-17 at 7.37.33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2128" y="3181927"/>
            <a:ext cx="6629400" cy="30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Recursion In Practice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8235254" cy="5257800"/>
          </a:xfrm>
        </p:spPr>
        <p:txBody>
          <a:bodyPr/>
          <a:lstStyle/>
          <a:p>
            <a:r>
              <a:rPr lang="en-US" sz="2400" dirty="0"/>
              <a:t> We will use a function to solve smaller sub-problems</a:t>
            </a:r>
          </a:p>
          <a:p>
            <a:r>
              <a:rPr lang="en-US" sz="2400" dirty="0"/>
              <a:t> Compared to a for-loop, while loop, we will </a:t>
            </a:r>
            <a:r>
              <a:rPr lang="en-US" sz="2400" i="1" dirty="0"/>
              <a:t>not</a:t>
            </a:r>
            <a:r>
              <a:rPr lang="en-US" sz="2400" dirty="0"/>
              <a:t> directly specify how many times we need to make a function </a:t>
            </a:r>
            <a:r>
              <a:rPr lang="en-US" sz="2400"/>
              <a:t>call.</a:t>
            </a:r>
            <a:endParaRPr lang="en-US" sz="2400" dirty="0"/>
          </a:p>
        </p:txBody>
      </p:sp>
      <p:pic>
        <p:nvPicPr>
          <p:cNvPr id="10" name="Shape 3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15249" y="3394444"/>
            <a:ext cx="2930156" cy="293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9BE0AB-F658-3649-A5A7-F755D59EB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249" y="159488"/>
            <a:ext cx="2930156" cy="293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72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E46E9-510E-6C4C-8DAD-802312CE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Countdown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5F796-E7E0-244A-B7DD-CE1B3B063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def countdown(n):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if n == 0: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print('Blastoff!')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else: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# … what goes here?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E4DE1-CEB0-C54C-80FD-342D79CCA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926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E46E9-510E-6C4C-8DAD-802312CE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Countdown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5F796-E7E0-244A-B7DD-CE1B3B063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def countdown(n):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if n == 0: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print('Blastoff!')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else: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print(n)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countdown(n - 1)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E4DE1-CEB0-C54C-80FD-342D79CCA3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7076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74.8"/>
</p:tagLst>
</file>

<file path=ppt/theme/theme1.xml><?xml version="1.0" encoding="utf-8"?>
<a:theme xmlns:a="http://schemas.openxmlformats.org/drawingml/2006/main" name="3_Main C88C">
  <a:themeElements>
    <a:clrScheme name="UC Berkeley C88C">
      <a:dk1>
        <a:srgbClr val="000000"/>
      </a:dk1>
      <a:lt1>
        <a:srgbClr val="FFFFFF"/>
      </a:lt1>
      <a:dk2>
        <a:srgbClr val="003265"/>
      </a:dk2>
      <a:lt2>
        <a:srgbClr val="DDD5C7"/>
      </a:lt2>
      <a:accent1>
        <a:srgbClr val="FCB515"/>
      </a:accent1>
      <a:accent2>
        <a:srgbClr val="00B0DA"/>
      </a:accent2>
      <a:accent3>
        <a:srgbClr val="46535E"/>
      </a:accent3>
      <a:accent4>
        <a:srgbClr val="00A498"/>
      </a:accent4>
      <a:accent5>
        <a:srgbClr val="B9D3B6"/>
      </a:accent5>
      <a:accent6>
        <a:srgbClr val="EC4D33"/>
      </a:accent6>
      <a:hlink>
        <a:srgbClr val="3A7EA0"/>
      </a:hlink>
      <a:folHlink>
        <a:srgbClr val="3A7EA0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88C.potx" id="{60C739C7-D456-6A4F-BBEC-3282AC96DFC2}" vid="{649004B0-456A-9B40-8F2C-9815F0B16FE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16327</TotalTime>
  <Words>2114</Words>
  <Application>Microsoft Macintosh PowerPoint</Application>
  <PresentationFormat>Widescreen</PresentationFormat>
  <Paragraphs>328</Paragraphs>
  <Slides>40</Slides>
  <Notes>18</Notes>
  <HiddenSlides>5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6" baseType="lpstr">
      <vt:lpstr>Helvetica Neue</vt:lpstr>
      <vt:lpstr>Arial</vt:lpstr>
      <vt:lpstr>Open Sans Light</vt:lpstr>
      <vt:lpstr>Source Code Pro</vt:lpstr>
      <vt:lpstr>Wingdings 2</vt:lpstr>
      <vt:lpstr>FreightSans Pro Light</vt:lpstr>
      <vt:lpstr>SourceCodePro-Light</vt:lpstr>
      <vt:lpstr>FreightSans Pro Book</vt:lpstr>
      <vt:lpstr>Source Code Pro Medium</vt:lpstr>
      <vt:lpstr>FreightMicro Pro Light</vt:lpstr>
      <vt:lpstr>FreightMicro Pro Book</vt:lpstr>
      <vt:lpstr>FreightText Pro Book</vt:lpstr>
      <vt:lpstr>FreightMicro Pro Medium</vt:lpstr>
      <vt:lpstr>Open Sans ExtraBold</vt:lpstr>
      <vt:lpstr>Wingdings</vt:lpstr>
      <vt:lpstr>3_Main C88C</vt:lpstr>
      <vt:lpstr>Recursion</vt:lpstr>
      <vt:lpstr>Announcements</vt:lpstr>
      <vt:lpstr>Recursion</vt:lpstr>
      <vt:lpstr>Demo: vee / Fractals</vt:lpstr>
      <vt:lpstr>Why Recursion?</vt:lpstr>
      <vt:lpstr>Today: Recursion</vt:lpstr>
      <vt:lpstr>Recursion In Practice</vt:lpstr>
      <vt:lpstr>Demo: Countdown</vt:lpstr>
      <vt:lpstr>Demo: Countdown</vt:lpstr>
      <vt:lpstr>The Recursive Process </vt:lpstr>
      <vt:lpstr>Recursion</vt:lpstr>
      <vt:lpstr>Learning Objectives</vt:lpstr>
      <vt:lpstr>Palindromes</vt:lpstr>
      <vt:lpstr>Fun Palindromes</vt:lpstr>
      <vt:lpstr>Writing Reverse Recursively</vt:lpstr>
      <vt:lpstr>How should reverse work?</vt:lpstr>
      <vt:lpstr>reverse recursive</vt:lpstr>
      <vt:lpstr>Iteration vs Recursion: Sum Numbers</vt:lpstr>
      <vt:lpstr>Iteration vs Recursion: Sum Numbers</vt:lpstr>
      <vt:lpstr>Iteration vs Recursion: Sum Numbers</vt:lpstr>
      <vt:lpstr>Iteration vs Recursion: Cheating!</vt:lpstr>
      <vt:lpstr>The Recursive Process </vt:lpstr>
      <vt:lpstr>Review: Functions</vt:lpstr>
      <vt:lpstr>How does it work?</vt:lpstr>
      <vt:lpstr>Another Example</vt:lpstr>
      <vt:lpstr>Recall: Iteration</vt:lpstr>
      <vt:lpstr>Recursion Key concepts – by example</vt:lpstr>
      <vt:lpstr>In words</vt:lpstr>
      <vt:lpstr>Why does it work</vt:lpstr>
      <vt:lpstr>Questions</vt:lpstr>
      <vt:lpstr>Trust …</vt:lpstr>
      <vt:lpstr>Recursion (unwanted)</vt:lpstr>
      <vt:lpstr>Why Recursion?</vt:lpstr>
      <vt:lpstr>Example I</vt:lpstr>
      <vt:lpstr>Tail Recursion</vt:lpstr>
      <vt:lpstr>Local variables</vt:lpstr>
      <vt:lpstr>For Homework</vt:lpstr>
      <vt:lpstr>Visualize its behavior (print)</vt:lpstr>
      <vt:lpstr>Recursion</vt:lpstr>
      <vt:lpstr>Why Recursion? More Reasons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Computational Structures in Data Science</dc:title>
  <cp:lastModifiedBy>Michael Ball</cp:lastModifiedBy>
  <cp:revision>62</cp:revision>
  <cp:lastPrinted>2023-02-27T21:16:39Z</cp:lastPrinted>
  <dcterms:modified xsi:type="dcterms:W3CDTF">2024-02-26T21:48:17Z</dcterms:modified>
</cp:coreProperties>
</file>